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69" r:id="rId2"/>
    <p:sldId id="401" r:id="rId3"/>
    <p:sldId id="303" r:id="rId4"/>
    <p:sldId id="391" r:id="rId5"/>
    <p:sldId id="379" r:id="rId6"/>
    <p:sldId id="380" r:id="rId7"/>
    <p:sldId id="381" r:id="rId8"/>
    <p:sldId id="382" r:id="rId9"/>
    <p:sldId id="383" r:id="rId10"/>
    <p:sldId id="270" r:id="rId11"/>
    <p:sldId id="385" r:id="rId12"/>
    <p:sldId id="386" r:id="rId13"/>
    <p:sldId id="387" r:id="rId14"/>
    <p:sldId id="388" r:id="rId15"/>
    <p:sldId id="389" r:id="rId16"/>
    <p:sldId id="384" r:id="rId17"/>
    <p:sldId id="271" r:id="rId18"/>
    <p:sldId id="289" r:id="rId19"/>
    <p:sldId id="272" r:id="rId20"/>
    <p:sldId id="273" r:id="rId21"/>
    <p:sldId id="274" r:id="rId22"/>
    <p:sldId id="275" r:id="rId23"/>
    <p:sldId id="402" r:id="rId24"/>
    <p:sldId id="276" r:id="rId25"/>
    <p:sldId id="390" r:id="rId26"/>
    <p:sldId id="277" r:id="rId27"/>
    <p:sldId id="278" r:id="rId28"/>
    <p:sldId id="392" r:id="rId29"/>
    <p:sldId id="290" r:id="rId30"/>
    <p:sldId id="279" r:id="rId31"/>
    <p:sldId id="394" r:id="rId32"/>
    <p:sldId id="281" r:id="rId33"/>
    <p:sldId id="280" r:id="rId34"/>
    <p:sldId id="395" r:id="rId35"/>
    <p:sldId id="282" r:id="rId36"/>
    <p:sldId id="283" r:id="rId37"/>
    <p:sldId id="284" r:id="rId38"/>
    <p:sldId id="285" r:id="rId39"/>
    <p:sldId id="291" r:id="rId40"/>
    <p:sldId id="292" r:id="rId41"/>
    <p:sldId id="293" r:id="rId42"/>
    <p:sldId id="294" r:id="rId43"/>
    <p:sldId id="396" r:id="rId44"/>
    <p:sldId id="286" r:id="rId45"/>
    <p:sldId id="397" r:id="rId46"/>
    <p:sldId id="288" r:id="rId47"/>
    <p:sldId id="287" r:id="rId48"/>
    <p:sldId id="297" r:id="rId49"/>
    <p:sldId id="295" r:id="rId50"/>
    <p:sldId id="296" r:id="rId51"/>
    <p:sldId id="301" r:id="rId52"/>
    <p:sldId id="299" r:id="rId53"/>
    <p:sldId id="300" r:id="rId54"/>
    <p:sldId id="302" r:id="rId5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33A"/>
    <a:srgbClr val="064339"/>
    <a:srgbClr val="18453B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69"/>
  </p:normalViewPr>
  <p:slideViewPr>
    <p:cSldViewPr snapToGrid="0" snapToObjects="1" showGuides="1">
      <p:cViewPr varScale="1">
        <p:scale>
          <a:sx n="87" d="100"/>
          <a:sy n="87" d="100"/>
        </p:scale>
        <p:origin x="1584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252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7E210-172D-4ABE-8DAE-3CF56EC65FF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FD2C8-EA6F-4783-ADEF-69D7C822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08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B10A9-A767-4042-A06F-67B5283D520D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99354-90B8-4A26-9167-04629BAE1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6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40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67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5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34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51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40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42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30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82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8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75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17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28841"/>
            <a:ext cx="7772400" cy="130196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ln>
                  <a:noFill/>
                </a:ln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30807"/>
            <a:ext cx="7772400" cy="21023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7A78B73-D440-4B82-9E3B-BAF17BD79BE4}" type="datetime1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205D934E-3E61-264D-8682-F58928E18B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248606"/>
            <a:ext cx="8229600" cy="48023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8229600" cy="4066495"/>
          </a:xfrm>
          <a:prstGeom prst="rect">
            <a:avLst/>
          </a:prstGeom>
        </p:spPr>
        <p:txBody>
          <a:bodyPr/>
          <a:lstStyle>
            <a:lvl1pPr>
              <a:buClr>
                <a:srgbClr val="18453B"/>
              </a:buClr>
              <a:buFont typeface="Arial"/>
              <a:buChar char="•"/>
              <a:defRPr sz="2800" b="0" i="0">
                <a:solidFill>
                  <a:srgbClr val="595959"/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>
                <a:solidFill>
                  <a:srgbClr val="595959"/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79DEEAB-A47E-45BA-A099-3882E6BDB966}" type="datetime1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 dirty="0"/>
              <a:t>Yuying Xie (xyy@msu.edu)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0B4461CB-4CA9-2A43-A3FA-624E1DA48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03154"/>
            <a:ext cx="8229600" cy="8750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2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3C36871A-CCA1-40F1-A326-C7B2951853D1}" type="datetime1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599938D-0427-3542-974E-F7CD887B38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736096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09873"/>
            <a:ext cx="8229600" cy="82173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column, no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011"/>
            <a:ext cx="8229600" cy="4024165"/>
          </a:xfrm>
          <a:prstGeom prst="rect">
            <a:avLst/>
          </a:prstGeom>
        </p:spPr>
        <p:txBody>
          <a:bodyPr wrap="square" numCol="1" anchor="t"/>
          <a:lstStyle>
            <a:lvl1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32F2BC3-CC00-4DDD-B344-4F182799B4ED}" type="datetime1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DCE0E26-47BB-FF4B-814B-E43C1B98F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75091"/>
            <a:ext cx="8229600" cy="7251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 with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4905"/>
            <a:ext cx="8229600" cy="4419600"/>
          </a:xfrm>
          <a:prstGeom prst="rect">
            <a:avLst/>
          </a:prstGeom>
        </p:spPr>
        <p:txBody>
          <a:bodyPr wrap="square" numCol="1" anchor="t"/>
          <a:lstStyle>
            <a:lvl1pPr marL="457200" indent="-457200" algn="l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457200" indent="182880" algn="l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7DFB47D3-8159-40CD-8213-97425B8B0CB4}" type="datetime1">
              <a:rPr lang="en-US" smtClean="0"/>
              <a:t>9/13/2021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14362E17-3E5F-5C4D-AFD9-BBBB918BE2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309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95308" y="6318456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027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F6035DD-4E03-47F0-8D09-581FC637A1BF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1544D71-77D6-5B4F-A1FC-5CA064DBD1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MSU thinner spear_green RGB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6253066"/>
            <a:ext cx="8229600" cy="103284"/>
          </a:xfrm>
          <a:prstGeom prst="rect">
            <a:avLst/>
          </a:prstGeom>
        </p:spPr>
      </p:pic>
      <p:pic>
        <p:nvPicPr>
          <p:cNvPr id="12" name="Picture 11" descr="PP banner wordmark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7" y="0"/>
            <a:ext cx="9140953" cy="6695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8" r:id="rId4"/>
    <p:sldLayoutId id="2147483697" r:id="rId5"/>
    <p:sldLayoutId id="2147483699" r:id="rId6"/>
  </p:sldLayoutIdLst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1981566" y="2467043"/>
            <a:ext cx="5050605" cy="5920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000" b="1" dirty="0"/>
              <a:t>Module 1: Statistical Learning</a:t>
            </a:r>
            <a:endParaRPr lang="es-CO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A0DED-9193-4888-8A82-B65DE12F8AD2}"/>
              </a:ext>
            </a:extLst>
          </p:cNvPr>
          <p:cNvSpPr txBox="1"/>
          <p:nvPr/>
        </p:nvSpPr>
        <p:spPr>
          <a:xfrm>
            <a:off x="3327009" y="4269093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64339"/>
                </a:solidFill>
              </a:rPr>
              <a:t>Sep</a:t>
            </a:r>
            <a:r>
              <a:rPr lang="en-US" dirty="0">
                <a:solidFill>
                  <a:srgbClr val="064339"/>
                </a:solidFill>
              </a:rPr>
              <a:t> 8</a:t>
            </a:r>
            <a:r>
              <a:rPr lang="en-US" altLang="zh-CN" dirty="0">
                <a:solidFill>
                  <a:srgbClr val="064339"/>
                </a:solidFill>
              </a:rPr>
              <a:t>th</a:t>
            </a:r>
            <a:r>
              <a:rPr lang="en-US" dirty="0">
                <a:solidFill>
                  <a:srgbClr val="064339"/>
                </a:solidFill>
              </a:rPr>
              <a:t>, 2021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2645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5753"/>
            <a:ext cx="822960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We only have X in the data and want to output something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>
                <a:solidFill>
                  <a:srgbClr val="064339"/>
                </a:solidFill>
              </a:rPr>
              <a:t> in the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/>
              <a:t>Unsupervised Learning</a:t>
            </a:r>
            <a:endParaRPr lang="en-US" sz="3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B64979-FF53-4BE1-80C1-DCD663DD0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71" y="2356340"/>
            <a:ext cx="7409406" cy="37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3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5753"/>
            <a:ext cx="822960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We only have X in the data and want to output something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>
                <a:solidFill>
                  <a:srgbClr val="064339"/>
                </a:solidFill>
              </a:rPr>
              <a:t> in the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/>
              <a:t>Unsupervised Learning</a:t>
            </a:r>
            <a:endParaRPr lang="en-US" sz="3500" dirty="0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DE37F04D-FCE0-40CA-927E-9181AE8FD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04695"/>
              </p:ext>
            </p:extLst>
          </p:nvPr>
        </p:nvGraphicFramePr>
        <p:xfrm>
          <a:off x="1467728" y="2694940"/>
          <a:ext cx="678297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595">
                  <a:extLst>
                    <a:ext uri="{9D8B030D-6E8A-4147-A177-3AD203B41FA5}">
                      <a16:colId xmlns:a16="http://schemas.microsoft.com/office/drawing/2014/main" val="796728156"/>
                    </a:ext>
                  </a:extLst>
                </a:gridCol>
                <a:gridCol w="1356595">
                  <a:extLst>
                    <a:ext uri="{9D8B030D-6E8A-4147-A177-3AD203B41FA5}">
                      <a16:colId xmlns:a16="http://schemas.microsoft.com/office/drawing/2014/main" val="81725130"/>
                    </a:ext>
                  </a:extLst>
                </a:gridCol>
                <a:gridCol w="1356595">
                  <a:extLst>
                    <a:ext uri="{9D8B030D-6E8A-4147-A177-3AD203B41FA5}">
                      <a16:colId xmlns:a16="http://schemas.microsoft.com/office/drawing/2014/main" val="1963497119"/>
                    </a:ext>
                  </a:extLst>
                </a:gridCol>
                <a:gridCol w="1356595">
                  <a:extLst>
                    <a:ext uri="{9D8B030D-6E8A-4147-A177-3AD203B41FA5}">
                      <a16:colId xmlns:a16="http://schemas.microsoft.com/office/drawing/2014/main" val="2667145132"/>
                    </a:ext>
                  </a:extLst>
                </a:gridCol>
                <a:gridCol w="1356595">
                  <a:extLst>
                    <a:ext uri="{9D8B030D-6E8A-4147-A177-3AD203B41FA5}">
                      <a16:colId xmlns:a16="http://schemas.microsoft.com/office/drawing/2014/main" val="1156000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Senate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Senate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Senate XY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Senate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323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21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Bill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10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738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6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553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307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315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5753"/>
            <a:ext cx="822960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We only have X in the data and want to output something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>
                <a:solidFill>
                  <a:srgbClr val="064339"/>
                </a:solidFill>
              </a:rPr>
              <a:t> in the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/>
              <a:t>Unsupervised Learning</a:t>
            </a:r>
            <a:endParaRPr lang="en-US" sz="3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2FA11-ACF7-458B-A871-54ECD3177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71" y="2356340"/>
            <a:ext cx="7409406" cy="37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84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EFEA46-DF85-4027-83C1-4FC1A5562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7920"/>
            <a:ext cx="9144000" cy="1410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6ACCCE-F379-46DF-9645-7DEDE2C06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2" y="2360429"/>
            <a:ext cx="9144000" cy="11383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A235F2-293C-4715-9F84-7DCFEBC08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117" y="3225656"/>
            <a:ext cx="3232509" cy="278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19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EFEA46-DF85-4027-83C1-4FC1A5562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7920"/>
            <a:ext cx="9144000" cy="1410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7267D0-63E6-40FE-B596-4FEFE0976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1" y="2463970"/>
            <a:ext cx="9144000" cy="871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FAE0A-A0E5-458A-AD1F-24E75670F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443" y="3120206"/>
            <a:ext cx="3469727" cy="296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37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EFEA46-DF85-4027-83C1-4FC1A5562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7920"/>
            <a:ext cx="9144000" cy="1410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7267D0-63E6-40FE-B596-4FEFE0976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1" y="2463970"/>
            <a:ext cx="9144000" cy="871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A2D181-723D-4C09-970D-A429BF7BF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687" y="3855609"/>
            <a:ext cx="7575452" cy="13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02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5753"/>
            <a:ext cx="822960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Sales of a product in 200 different markets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Expense on </a:t>
            </a:r>
            <a:r>
              <a:rPr lang="en-US" dirty="0">
                <a:solidFill>
                  <a:srgbClr val="FF0000"/>
                </a:solidFill>
              </a:rPr>
              <a:t>TV</a:t>
            </a:r>
            <a:r>
              <a:rPr lang="en-US" dirty="0">
                <a:solidFill>
                  <a:srgbClr val="064339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radio</a:t>
            </a:r>
            <a:r>
              <a:rPr lang="en-US" dirty="0">
                <a:solidFill>
                  <a:srgbClr val="064339"/>
                </a:solidFill>
              </a:rPr>
              <a:t>, and </a:t>
            </a:r>
            <a:r>
              <a:rPr lang="en-US" dirty="0">
                <a:solidFill>
                  <a:srgbClr val="FF0000"/>
                </a:solidFill>
              </a:rPr>
              <a:t>newspaper</a:t>
            </a:r>
            <a:r>
              <a:rPr lang="en-US" dirty="0">
                <a:solidFill>
                  <a:srgbClr val="064339"/>
                </a:solidFill>
              </a:rPr>
              <a:t> in these markets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/>
              <a:t>Sale-Advertising </a:t>
            </a:r>
            <a:endParaRPr lang="en-US" sz="3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A24DD-BDFF-46D4-BC5E-F12F9B11F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17" y="2386353"/>
            <a:ext cx="7040880" cy="34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C1C9D8-FF81-4143-8A93-0683B2DCBC5E}"/>
              </a:ext>
            </a:extLst>
          </p:cNvPr>
          <p:cNvSpPr txBox="1">
            <a:spLocks/>
          </p:cNvSpPr>
          <p:nvPr/>
        </p:nvSpPr>
        <p:spPr>
          <a:xfrm>
            <a:off x="206326" y="666806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sz="35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46E487B-37AB-41F3-9E21-1C501723BF8E}"/>
              </a:ext>
            </a:extLst>
          </p:cNvPr>
          <p:cNvSpPr txBox="1">
            <a:spLocks/>
          </p:cNvSpPr>
          <p:nvPr/>
        </p:nvSpPr>
        <p:spPr>
          <a:xfrm>
            <a:off x="381000" y="1488833"/>
            <a:ext cx="7391400" cy="186631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</a:rPr>
              <a:t>What can you do for the data?</a:t>
            </a:r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endParaRPr lang="en-US" sz="1800" dirty="0">
              <a:latin typeface="Calibri" pitchFamily="34" charset="0"/>
            </a:endParaRPr>
          </a:p>
          <a:p>
            <a:pPr>
              <a:buClr>
                <a:schemeClr val="tx1"/>
              </a:buClr>
            </a:pPr>
            <a:r>
              <a:rPr lang="en-US" sz="1800" dirty="0">
                <a:latin typeface="Calibri" pitchFamily="34" charset="0"/>
              </a:rPr>
              <a:t>Can we predict Sales using the three expenses?</a:t>
            </a:r>
          </a:p>
          <a:p>
            <a:pPr>
              <a:buClr>
                <a:schemeClr val="tx1"/>
              </a:buClr>
            </a:pPr>
            <a:endParaRPr lang="en-US" sz="1800" dirty="0">
              <a:latin typeface="Calibri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800" dirty="0">
              <a:latin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E7A73-C155-4935-99D2-758FFA3E6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819" y="2971800"/>
            <a:ext cx="6410846" cy="313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7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C1C9D8-FF81-4143-8A93-0683B2DCBC5E}"/>
              </a:ext>
            </a:extLst>
          </p:cNvPr>
          <p:cNvSpPr txBox="1">
            <a:spLocks/>
          </p:cNvSpPr>
          <p:nvPr/>
        </p:nvSpPr>
        <p:spPr>
          <a:xfrm>
            <a:off x="206326" y="666806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sz="35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46E487B-37AB-41F3-9E21-1C501723BF8E}"/>
              </a:ext>
            </a:extLst>
          </p:cNvPr>
          <p:cNvSpPr txBox="1">
            <a:spLocks/>
          </p:cNvSpPr>
          <p:nvPr/>
        </p:nvSpPr>
        <p:spPr>
          <a:xfrm>
            <a:off x="381000" y="931987"/>
            <a:ext cx="7391400" cy="375138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1800" dirty="0">
              <a:latin typeface="Calibri" pitchFamily="34" charset="0"/>
            </a:endParaRPr>
          </a:p>
          <a:p>
            <a:pPr>
              <a:buClr>
                <a:schemeClr val="tx1"/>
              </a:buClr>
            </a:pPr>
            <a:r>
              <a:rPr lang="en-US" sz="1800" dirty="0">
                <a:latin typeface="Calibri" pitchFamily="34" charset="0"/>
              </a:rPr>
              <a:t>We wish to predict</a:t>
            </a:r>
            <a:r>
              <a:rPr lang="en-US" sz="1800" dirty="0">
                <a:solidFill>
                  <a:srgbClr val="FF0000"/>
                </a:solidFill>
                <a:latin typeface="Calibri" pitchFamily="34" charset="0"/>
              </a:rPr>
              <a:t> sale</a:t>
            </a:r>
            <a:r>
              <a:rPr lang="en-US" sz="1800" dirty="0">
                <a:latin typeface="Calibri" pitchFamily="34" charset="0"/>
              </a:rPr>
              <a:t>. We refer it to be the response  </a:t>
            </a:r>
            <a:r>
              <a:rPr lang="en-US" sz="1800" b="1" i="1" dirty="0">
                <a:solidFill>
                  <a:srgbClr val="0C533A"/>
                </a:solidFill>
                <a:latin typeface="Calibri" pitchFamily="34" charset="0"/>
              </a:rPr>
              <a:t>Y</a:t>
            </a:r>
            <a:endParaRPr lang="en-US" sz="1800" dirty="0">
              <a:latin typeface="Calibri" pitchFamily="34" charset="0"/>
            </a:endParaRPr>
          </a:p>
          <a:p>
            <a:pPr>
              <a:buClr>
                <a:schemeClr val="tx1"/>
              </a:buClr>
            </a:pPr>
            <a:endParaRPr lang="en-US" sz="1800" dirty="0">
              <a:latin typeface="Calibri" pitchFamily="34" charset="0"/>
            </a:endParaRPr>
          </a:p>
          <a:p>
            <a:pPr>
              <a:buClr>
                <a:schemeClr val="tx1"/>
              </a:buClr>
            </a:pPr>
            <a:r>
              <a:rPr lang="en-US" altLang="zh-CN" sz="1800" dirty="0">
                <a:solidFill>
                  <a:srgbClr val="0C533A"/>
                </a:solidFill>
                <a:latin typeface="Calibri" pitchFamily="34" charset="0"/>
              </a:rPr>
              <a:t>TV</a:t>
            </a:r>
            <a:r>
              <a:rPr lang="en-US" altLang="zh-CN" sz="1800" dirty="0">
                <a:latin typeface="Calibri" pitchFamily="34" charset="0"/>
              </a:rPr>
              <a:t> is a feature (input) which we can control. We denote it </a:t>
            </a:r>
            <a:r>
              <a:rPr lang="en-US" altLang="zh-CN" sz="1800" b="1" dirty="0">
                <a:solidFill>
                  <a:srgbClr val="0C533A"/>
                </a:solidFill>
                <a:latin typeface="Calibri" pitchFamily="34" charset="0"/>
              </a:rPr>
              <a:t>X</a:t>
            </a:r>
            <a:r>
              <a:rPr lang="en-US" altLang="zh-CN" sz="1800" b="1" baseline="-25000" dirty="0">
                <a:solidFill>
                  <a:srgbClr val="0C533A"/>
                </a:solidFill>
                <a:latin typeface="Calibri" pitchFamily="34" charset="0"/>
              </a:rPr>
              <a:t>1</a:t>
            </a:r>
            <a:r>
              <a:rPr lang="en-US" altLang="zh-CN" sz="1800" dirty="0">
                <a:latin typeface="Calibri" pitchFamily="34" charset="0"/>
              </a:rPr>
              <a:t>. Similarly, </a:t>
            </a:r>
            <a:r>
              <a:rPr lang="en-US" altLang="zh-CN" sz="1800" dirty="0">
                <a:solidFill>
                  <a:srgbClr val="0C533A"/>
                </a:solidFill>
                <a:latin typeface="Calibri" pitchFamily="34" charset="0"/>
              </a:rPr>
              <a:t>Radio</a:t>
            </a:r>
            <a:r>
              <a:rPr lang="en-US" altLang="zh-CN" sz="1800" dirty="0">
                <a:latin typeface="Calibri" pitchFamily="34" charset="0"/>
              </a:rPr>
              <a:t> as </a:t>
            </a:r>
            <a:r>
              <a:rPr lang="en-US" altLang="zh-CN" sz="1800" b="1" dirty="0">
                <a:solidFill>
                  <a:srgbClr val="0C533A"/>
                </a:solidFill>
                <a:latin typeface="Calibri" pitchFamily="34" charset="0"/>
              </a:rPr>
              <a:t>X</a:t>
            </a:r>
            <a:r>
              <a:rPr lang="en-US" altLang="zh-CN" sz="1800" b="1" baseline="-25000" dirty="0">
                <a:solidFill>
                  <a:srgbClr val="0C533A"/>
                </a:solidFill>
                <a:latin typeface="Calibri" pitchFamily="34" charset="0"/>
              </a:rPr>
              <a:t>2</a:t>
            </a:r>
            <a:r>
              <a:rPr lang="en-US" altLang="zh-CN" sz="1800" b="1" dirty="0">
                <a:solidFill>
                  <a:srgbClr val="0C533A"/>
                </a:solidFill>
                <a:latin typeface="Calibri" pitchFamily="34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Calibri" pitchFamily="34" charset="0"/>
              </a:rPr>
              <a:t>,and so on.</a:t>
            </a:r>
            <a:r>
              <a:rPr lang="en-US" sz="1800" dirty="0">
                <a:latin typeface="Calibri" pitchFamily="34" charset="0"/>
              </a:rPr>
              <a:t>  We can refer to the input vector collectively as 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800" dirty="0">
              <a:latin typeface="Calibri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800" dirty="0">
              <a:latin typeface="Calibri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800" dirty="0">
              <a:latin typeface="Calibri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800" dirty="0">
              <a:latin typeface="Calibri" pitchFamily="34" charset="0"/>
            </a:endParaRPr>
          </a:p>
          <a:p>
            <a:pPr>
              <a:buClr>
                <a:schemeClr val="tx1"/>
              </a:buClr>
            </a:pPr>
            <a:r>
              <a:rPr lang="en-US" sz="1800" dirty="0">
                <a:latin typeface="Calibri" pitchFamily="34" charset="0"/>
              </a:rPr>
              <a:t>Now we can write our model as       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800" i="1" dirty="0">
                <a:solidFill>
                  <a:srgbClr val="FF0000"/>
                </a:solidFill>
                <a:latin typeface="Calibri" pitchFamily="34" charset="0"/>
              </a:rPr>
              <a:t>                               </a:t>
            </a:r>
            <a:r>
              <a:rPr lang="en-US" sz="1800" i="1" dirty="0">
                <a:latin typeface="Calibri" pitchFamily="34" charset="0"/>
              </a:rPr>
              <a:t>                        </a:t>
            </a:r>
            <a:r>
              <a:rPr lang="en-US" sz="1800" dirty="0">
                <a:latin typeface="Calibri" pitchFamily="34" charset="0"/>
              </a:rPr>
              <a:t> </a:t>
            </a:r>
            <a:r>
              <a:rPr lang="en-US" altLang="zh-CN" sz="1800" dirty="0">
                <a:latin typeface="Calibri" pitchFamily="34" charset="0"/>
              </a:rPr>
              <a:t>Y  =   </a:t>
            </a:r>
            <a:r>
              <a:rPr lang="en-US" altLang="zh-CN" sz="1800" i="1" dirty="0">
                <a:solidFill>
                  <a:srgbClr val="FF0000"/>
                </a:solidFill>
                <a:latin typeface="Calibri" pitchFamily="34" charset="0"/>
              </a:rPr>
              <a:t>f</a:t>
            </a:r>
            <a:r>
              <a:rPr lang="en-US" altLang="zh-CN" sz="1800" dirty="0">
                <a:latin typeface="Calibri" pitchFamily="34" charset="0"/>
              </a:rPr>
              <a:t>(X)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sz="1800" dirty="0">
                <a:latin typeface="Calibri" pitchFamily="34" charset="0"/>
              </a:rPr>
              <a:t>                                                        Y  =   </a:t>
            </a:r>
            <a:r>
              <a:rPr lang="en-US" altLang="zh-CN" sz="1800" i="1" dirty="0">
                <a:solidFill>
                  <a:srgbClr val="FF0000"/>
                </a:solidFill>
                <a:latin typeface="Calibri" pitchFamily="34" charset="0"/>
              </a:rPr>
              <a:t>f</a:t>
            </a:r>
            <a:r>
              <a:rPr lang="en-US" altLang="zh-CN" sz="1800" dirty="0">
                <a:latin typeface="Calibri" pitchFamily="34" charset="0"/>
              </a:rPr>
              <a:t>(X) + </a:t>
            </a:r>
            <a:r>
              <a:rPr lang="el-GR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ε</a:t>
            </a:r>
            <a:endParaRPr lang="en-US" sz="1800" i="1" dirty="0">
              <a:latin typeface="Calibri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800" dirty="0">
                <a:latin typeface="Calibri" pitchFamily="34" charset="0"/>
              </a:rPr>
              <a:t>Here </a:t>
            </a:r>
            <a:r>
              <a:rPr lang="en-US" sz="1800" i="1" dirty="0">
                <a:solidFill>
                  <a:srgbClr val="FF0000"/>
                </a:solidFill>
                <a:latin typeface="Calibri" pitchFamily="34" charset="0"/>
              </a:rPr>
              <a:t>f </a:t>
            </a:r>
            <a:r>
              <a:rPr lang="en-US" sz="1800" dirty="0">
                <a:latin typeface="Calibri" pitchFamily="34" charset="0"/>
              </a:rPr>
              <a:t>is some fixed but unknown function.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EC1CF2-4008-4C3E-8B4F-599BD014F26F}"/>
              </a:ext>
            </a:extLst>
          </p:cNvPr>
          <p:cNvSpPr txBox="1">
            <a:spLocks/>
          </p:cNvSpPr>
          <p:nvPr/>
        </p:nvSpPr>
        <p:spPr>
          <a:xfrm>
            <a:off x="304800" y="-70337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Notation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0A5269-D149-4C3D-97CA-AEA233132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541" y="2403770"/>
            <a:ext cx="1644455" cy="1223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34198D-FAC3-4AF5-AC35-E893167E9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999" y="2807678"/>
            <a:ext cx="2052842" cy="100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8C157D6-84E4-49C0-A82B-B14E02BE5008}"/>
              </a:ext>
            </a:extLst>
          </p:cNvPr>
          <p:cNvSpPr txBox="1">
            <a:spLocks/>
          </p:cNvSpPr>
          <p:nvPr/>
        </p:nvSpPr>
        <p:spPr>
          <a:xfrm>
            <a:off x="248528" y="0"/>
            <a:ext cx="7784124" cy="990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Errors in Machine Learning: World is Noisy 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0A7B9E3-3D13-4A93-A461-6567F95ED23F}"/>
              </a:ext>
            </a:extLst>
          </p:cNvPr>
          <p:cNvSpPr txBox="1">
            <a:spLocks/>
          </p:cNvSpPr>
          <p:nvPr/>
        </p:nvSpPr>
        <p:spPr>
          <a:xfrm>
            <a:off x="381000" y="2976197"/>
            <a:ext cx="8229600" cy="220100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World is too complex to model precisely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Measurement error may not be avoidable 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Many features are not captured 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error is where the statistics kicks in. Confidence interval,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809F9-7E47-4A51-924C-882A061BF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29" y="1023478"/>
            <a:ext cx="4096322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8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B64979-FF53-4BE1-80C1-DCD663DD0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91" y="1342880"/>
            <a:ext cx="7409406" cy="37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9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71C617-289A-4703-B372-C0FAF194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02" y="1726379"/>
            <a:ext cx="7643446" cy="2402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B972AD-3415-4DC3-9D82-65DFA21C5A18}"/>
              </a:ext>
            </a:extLst>
          </p:cNvPr>
          <p:cNvSpPr txBox="1"/>
          <p:nvPr/>
        </p:nvSpPr>
        <p:spPr>
          <a:xfrm>
            <a:off x="2208628" y="2433907"/>
            <a:ext cx="6815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Market 1</a:t>
            </a:r>
          </a:p>
          <a:p>
            <a:endParaRPr lang="en-US" sz="1000" dirty="0"/>
          </a:p>
          <a:p>
            <a:r>
              <a:rPr lang="en-US" sz="1000" dirty="0"/>
              <a:t>Market 2</a:t>
            </a:r>
          </a:p>
          <a:p>
            <a:endParaRPr lang="en-US" sz="1000" dirty="0"/>
          </a:p>
          <a:p>
            <a:r>
              <a:rPr lang="en-US" sz="1000" dirty="0"/>
              <a:t>Market 3</a:t>
            </a:r>
          </a:p>
          <a:p>
            <a:endParaRPr lang="en-US" sz="1000" dirty="0"/>
          </a:p>
          <a:p>
            <a:r>
              <a:rPr lang="en-US" sz="1000" dirty="0"/>
              <a:t>Market 4</a:t>
            </a:r>
          </a:p>
          <a:p>
            <a:endParaRPr lang="en-US" sz="1000" dirty="0"/>
          </a:p>
          <a:p>
            <a:r>
              <a:rPr lang="en-US" sz="1000" dirty="0"/>
              <a:t>Market 5</a:t>
            </a:r>
          </a:p>
        </p:txBody>
      </p:sp>
    </p:spTree>
    <p:extLst>
      <p:ext uri="{BB962C8B-B14F-4D97-AF65-F5344CB8AC3E}">
        <p14:creationId xmlns:p14="http://schemas.microsoft.com/office/powerpoint/2010/main" val="3047969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8BDDA7-E756-4015-BDF1-009326930515}"/>
              </a:ext>
            </a:extLst>
          </p:cNvPr>
          <p:cNvSpPr txBox="1">
            <a:spLocks/>
          </p:cNvSpPr>
          <p:nvPr/>
        </p:nvSpPr>
        <p:spPr>
          <a:xfrm>
            <a:off x="304799" y="541607"/>
            <a:ext cx="7685649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/>
              <a:t>Supervised Machine Learning Algorithm</a:t>
            </a:r>
            <a:endParaRPr lang="en-US" sz="35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2F7393B-787F-4881-B897-DA7DC814EC75}"/>
              </a:ext>
            </a:extLst>
          </p:cNvPr>
          <p:cNvSpPr txBox="1">
            <a:spLocks/>
          </p:cNvSpPr>
          <p:nvPr/>
        </p:nvSpPr>
        <p:spPr>
          <a:xfrm>
            <a:off x="381000" y="1608406"/>
            <a:ext cx="8229600" cy="49530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3000" b="1" dirty="0">
                <a:solidFill>
                  <a:srgbClr val="0C533A"/>
                </a:solidFill>
              </a:rPr>
              <a:t>Input: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solidFill>
                  <a:schemeClr val="tx1"/>
                </a:solidFill>
              </a:rPr>
              <a:t>        Training data-set with features (X) and targets (Y)</a:t>
            </a:r>
          </a:p>
          <a:p>
            <a:pPr>
              <a:buClr>
                <a:schemeClr val="tx1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rgbClr val="0C533A"/>
                </a:solidFill>
              </a:rPr>
              <a:t>Output: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Prediction function </a:t>
            </a:r>
            <a:r>
              <a:rPr lang="en-US" sz="2000" i="1" dirty="0">
                <a:solidFill>
                  <a:schemeClr val="tx1"/>
                </a:solidFill>
              </a:rPr>
              <a:t>f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98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/>
              <a:t>Why Estimate </a:t>
            </a:r>
            <a:r>
              <a:rPr lang="en-US" i="1" dirty="0"/>
              <a:t>f</a:t>
            </a:r>
            <a:r>
              <a:rPr lang="en-US" dirty="0"/>
              <a:t>?</a:t>
            </a:r>
            <a:endParaRPr lang="en-US" sz="35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B7DFD4A-FF5C-4EF2-93A7-A20F3B4A7EAA}"/>
              </a:ext>
            </a:extLst>
          </p:cNvPr>
          <p:cNvSpPr txBox="1">
            <a:spLocks/>
          </p:cNvSpPr>
          <p:nvPr/>
        </p:nvSpPr>
        <p:spPr>
          <a:xfrm>
            <a:off x="219219" y="1609578"/>
            <a:ext cx="84582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solidFill>
                  <a:schemeClr val="tx1"/>
                </a:solidFill>
              </a:rPr>
              <a:t>Prediction: Make predictions about future:</a:t>
            </a:r>
          </a:p>
          <a:p>
            <a:pPr lvl="1" algn="just"/>
            <a:r>
              <a:rPr lang="en-US" sz="1800" dirty="0">
                <a:solidFill>
                  <a:schemeClr val="tx1"/>
                </a:solidFill>
              </a:rPr>
              <a:t>Inputs X are readily available, but output Y is hard to obtain</a:t>
            </a: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Inference: Understand the relationship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chemeClr val="tx1"/>
                </a:solidFill>
              </a:rPr>
              <a:t>                        what kind of ads work</a:t>
            </a:r>
            <a:r>
              <a:rPr lang="zh-CN" altLang="en-US" sz="2200" dirty="0">
                <a:solidFill>
                  <a:schemeClr val="tx1"/>
                </a:solidFill>
              </a:rPr>
              <a:t>？ </a:t>
            </a:r>
            <a:r>
              <a:rPr lang="en-US" altLang="zh-CN" sz="2200" dirty="0">
                <a:solidFill>
                  <a:schemeClr val="tx1"/>
                </a:solidFill>
              </a:rPr>
              <a:t>Why?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39CBA-1DE7-45E3-A260-55DABA0A6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242" y="2435780"/>
            <a:ext cx="1743318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/>
              <a:t>Inference is important</a:t>
            </a:r>
            <a:endParaRPr lang="en-US"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471BE-9E22-40B5-8F7E-C83C6EB30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9" y="1114278"/>
            <a:ext cx="1810003" cy="2438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C6D641-0FFF-4712-B57C-6DFC6538E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22" y="1376252"/>
            <a:ext cx="2162477" cy="1914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3AF91F-BF1A-4BA4-9342-7813433CC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047" y="1257173"/>
            <a:ext cx="1781424" cy="22958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C7AD71-BED1-41DB-89C9-6CEF9A28D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04" y="3609926"/>
            <a:ext cx="4482273" cy="2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7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/>
              <a:t>Prediction or Inference?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D52FBE55-1518-428C-A19E-B964C9483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348987"/>
              </p:ext>
            </p:extLst>
          </p:nvPr>
        </p:nvGraphicFramePr>
        <p:xfrm>
          <a:off x="1298918" y="1819029"/>
          <a:ext cx="6909579" cy="3599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6393">
                  <a:extLst>
                    <a:ext uri="{9D8B030D-6E8A-4147-A177-3AD203B41FA5}">
                      <a16:colId xmlns:a16="http://schemas.microsoft.com/office/drawing/2014/main" val="2354730522"/>
                    </a:ext>
                  </a:extLst>
                </a:gridCol>
                <a:gridCol w="2307101">
                  <a:extLst>
                    <a:ext uri="{9D8B030D-6E8A-4147-A177-3AD203B41FA5}">
                      <a16:colId xmlns:a16="http://schemas.microsoft.com/office/drawing/2014/main" val="4248058132"/>
                    </a:ext>
                  </a:extLst>
                </a:gridCol>
                <a:gridCol w="2096085">
                  <a:extLst>
                    <a:ext uri="{9D8B030D-6E8A-4147-A177-3AD203B41FA5}">
                      <a16:colId xmlns:a16="http://schemas.microsoft.com/office/drawing/2014/main" val="3441717447"/>
                    </a:ext>
                  </a:extLst>
                </a:gridCol>
              </a:tblGrid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Inference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519341"/>
                  </a:ext>
                </a:extLst>
              </a:tr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Identify risk of getting COVID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323454"/>
                  </a:ext>
                </a:extLst>
              </a:tr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Predict effectiveness of COVID vaccine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994348"/>
                  </a:ext>
                </a:extLst>
              </a:tr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Recognize  hand-write 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58118"/>
                  </a:ext>
                </a:extLst>
              </a:tr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Speech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902586"/>
                  </a:ext>
                </a:extLst>
              </a:tr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Predict Stock prices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531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17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/>
              <a:t>Prediction or Inference?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D52FBE55-1518-428C-A19E-B964C9483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483426"/>
              </p:ext>
            </p:extLst>
          </p:nvPr>
        </p:nvGraphicFramePr>
        <p:xfrm>
          <a:off x="1298918" y="1819029"/>
          <a:ext cx="6909579" cy="3599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6393">
                  <a:extLst>
                    <a:ext uri="{9D8B030D-6E8A-4147-A177-3AD203B41FA5}">
                      <a16:colId xmlns:a16="http://schemas.microsoft.com/office/drawing/2014/main" val="2354730522"/>
                    </a:ext>
                  </a:extLst>
                </a:gridCol>
                <a:gridCol w="2307101">
                  <a:extLst>
                    <a:ext uri="{9D8B030D-6E8A-4147-A177-3AD203B41FA5}">
                      <a16:colId xmlns:a16="http://schemas.microsoft.com/office/drawing/2014/main" val="4248058132"/>
                    </a:ext>
                  </a:extLst>
                </a:gridCol>
                <a:gridCol w="2096085">
                  <a:extLst>
                    <a:ext uri="{9D8B030D-6E8A-4147-A177-3AD203B41FA5}">
                      <a16:colId xmlns:a16="http://schemas.microsoft.com/office/drawing/2014/main" val="3441717447"/>
                    </a:ext>
                  </a:extLst>
                </a:gridCol>
              </a:tblGrid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Inference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519341"/>
                  </a:ext>
                </a:extLst>
              </a:tr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Identify risk of getting COVID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323454"/>
                  </a:ext>
                </a:extLst>
              </a:tr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Predict effectiveness of COVID vaccine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994348"/>
                  </a:ext>
                </a:extLst>
              </a:tr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Recognize  hand-write 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58118"/>
                  </a:ext>
                </a:extLst>
              </a:tr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Speech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902586"/>
                  </a:ext>
                </a:extLst>
              </a:tr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Predict Stock prices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531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606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219219" y="-9144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Is there an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Ideal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i="1" dirty="0">
                <a:solidFill>
                  <a:schemeClr val="bg1"/>
                </a:solidFill>
              </a:rPr>
              <a:t>f</a:t>
            </a:r>
            <a:r>
              <a:rPr lang="en-US" altLang="zh-CN" sz="3500" dirty="0">
                <a:solidFill>
                  <a:schemeClr val="bg1"/>
                </a:solidFill>
              </a:rPr>
              <a:t>(X)?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B7DFD4A-FF5C-4EF2-93A7-A20F3B4A7EAA}"/>
              </a:ext>
            </a:extLst>
          </p:cNvPr>
          <p:cNvSpPr txBox="1">
            <a:spLocks/>
          </p:cNvSpPr>
          <p:nvPr/>
        </p:nvSpPr>
        <p:spPr>
          <a:xfrm>
            <a:off x="219218" y="3278629"/>
            <a:ext cx="9199101" cy="32628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solidFill>
                  <a:schemeClr val="tx1"/>
                </a:solidFill>
              </a:rPr>
              <a:t>Given X = 4, what is ‘the best’ prediction for Y? or what can an Oracle say?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A good value is </a:t>
            </a: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200" dirty="0">
                <a:solidFill>
                  <a:schemeClr val="tx1"/>
                </a:solidFill>
              </a:rPr>
              <a:t>      where </a:t>
            </a:r>
            <a:r>
              <a:rPr lang="en-US" sz="2200" dirty="0">
                <a:solidFill>
                  <a:srgbClr val="0C533A"/>
                </a:solidFill>
              </a:rPr>
              <a:t>E(Y|X = 4) </a:t>
            </a:r>
            <a:r>
              <a:rPr lang="en-US" sz="2200" dirty="0">
                <a:solidFill>
                  <a:schemeClr val="tx1"/>
                </a:solidFill>
              </a:rPr>
              <a:t>is the </a:t>
            </a:r>
            <a:r>
              <a:rPr lang="en-US" sz="2200" dirty="0">
                <a:solidFill>
                  <a:srgbClr val="0C533A"/>
                </a:solidFill>
              </a:rPr>
              <a:t>expected value</a:t>
            </a:r>
            <a:r>
              <a:rPr lang="en-US" sz="2200" dirty="0">
                <a:solidFill>
                  <a:schemeClr val="tx1"/>
                </a:solidFill>
              </a:rPr>
              <a:t> of Y given (condition on) X = 4.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This                             is called the </a:t>
            </a:r>
            <a:r>
              <a:rPr lang="en-US" sz="2200" b="1" dirty="0">
                <a:solidFill>
                  <a:srgbClr val="0C533A"/>
                </a:solidFill>
              </a:rPr>
              <a:t>regression function </a:t>
            </a:r>
            <a:r>
              <a:rPr lang="en-US" altLang="zh-CN" sz="2200" b="1" dirty="0">
                <a:solidFill>
                  <a:srgbClr val="0C533A"/>
                </a:solidFill>
              </a:rPr>
              <a:t>or Oracle function</a:t>
            </a:r>
            <a:r>
              <a:rPr lang="en-US" sz="22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71A43-EBB1-4895-B157-D95A29243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223" y="692769"/>
            <a:ext cx="5424263" cy="2587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2CA07B-6CB6-4BE0-9357-A27DB6C5C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764" y="3958080"/>
            <a:ext cx="2820891" cy="6229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A22B70-F2FF-46A2-B0E2-CB3FF258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248" y="4948156"/>
            <a:ext cx="1580495" cy="3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4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99290" y="-84407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The regression function </a:t>
            </a:r>
            <a:r>
              <a:rPr lang="en-US" sz="3500" i="1" dirty="0">
                <a:solidFill>
                  <a:schemeClr val="bg1"/>
                </a:solidFill>
              </a:rPr>
              <a:t>f(x)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6F9241F-CEF0-47B5-A92D-32258C90E8D4}"/>
              </a:ext>
            </a:extLst>
          </p:cNvPr>
          <p:cNvSpPr txBox="1">
            <a:spLocks/>
          </p:cNvSpPr>
          <p:nvPr/>
        </p:nvSpPr>
        <p:spPr>
          <a:xfrm>
            <a:off x="310662" y="1409699"/>
            <a:ext cx="7391400" cy="4038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The regression function is also defined for vector X as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                         is the </a:t>
            </a:r>
            <a:r>
              <a:rPr lang="en-US" sz="2000" dirty="0">
                <a:solidFill>
                  <a:srgbClr val="0C533A"/>
                </a:solidFill>
              </a:rPr>
              <a:t>best predictor </a:t>
            </a:r>
            <a:r>
              <a:rPr lang="en-US" sz="2000" dirty="0"/>
              <a:t>of Y given x in what sense?</a:t>
            </a:r>
          </a:p>
          <a:p>
            <a:pPr marL="0" indent="0">
              <a:buClrTx/>
              <a:buNone/>
            </a:pPr>
            <a:r>
              <a:rPr lang="en-US" sz="2000" dirty="0"/>
              <a:t>It is the best for </a:t>
            </a:r>
            <a:r>
              <a:rPr lang="en-US" sz="2000" b="1" dirty="0">
                <a:solidFill>
                  <a:srgbClr val="FF0000"/>
                </a:solidFill>
              </a:rPr>
              <a:t>the mean-squared prediction error </a:t>
            </a:r>
            <a:r>
              <a:rPr lang="en-US" sz="2000" dirty="0"/>
              <a:t>over all function </a:t>
            </a:r>
            <a:r>
              <a:rPr lang="en-US" sz="2000" i="1" dirty="0"/>
              <a:t>g(.)</a:t>
            </a:r>
            <a:r>
              <a:rPr lang="en-US" sz="2000" dirty="0"/>
              <a:t> at all points X = x. 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Q: </a:t>
            </a:r>
            <a:r>
              <a:rPr lang="en-US" altLang="zh-CN" sz="2000" b="1" dirty="0">
                <a:solidFill>
                  <a:srgbClr val="FF0000"/>
                </a:solidFill>
              </a:rPr>
              <a:t>Let’s prove it.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B8519-9036-452E-8679-3A5C7B058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848" y="2252743"/>
            <a:ext cx="4629441" cy="286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ED813E-974D-45A3-8BB8-A13DED7F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8" y="2891520"/>
            <a:ext cx="1580495" cy="311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9D44B9-23C1-4DB0-B7D1-E79DFDA24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286" y="3913876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9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99290" y="-84407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i="1" dirty="0">
                <a:solidFill>
                  <a:schemeClr val="bg1"/>
                </a:solidFill>
              </a:rPr>
              <a:t>Recap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6F9241F-CEF0-47B5-A92D-32258C90E8D4}"/>
              </a:ext>
            </a:extLst>
          </p:cNvPr>
          <p:cNvSpPr txBox="1">
            <a:spLocks/>
          </p:cNvSpPr>
          <p:nvPr/>
        </p:nvSpPr>
        <p:spPr>
          <a:xfrm>
            <a:off x="310662" y="673875"/>
            <a:ext cx="8664526" cy="4038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Given two random variables X and Y with joint probability density function   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E(Y) = 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E(Y|X = x) =?</a:t>
            </a:r>
          </a:p>
          <a:p>
            <a:pPr marL="0" indent="0">
              <a:buClrTx/>
              <a:buNone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E(</a:t>
            </a:r>
            <a:r>
              <a:rPr lang="en-US" sz="2000" i="1" dirty="0"/>
              <a:t>f</a:t>
            </a:r>
            <a:r>
              <a:rPr lang="en-US" sz="2000" dirty="0"/>
              <a:t>(Y) – </a:t>
            </a:r>
            <a:r>
              <a:rPr lang="en-US" sz="2000" i="1" dirty="0"/>
              <a:t>g</a:t>
            </a:r>
            <a:r>
              <a:rPr lang="en-US" sz="2000" dirty="0"/>
              <a:t>(X) | X = x) = ?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81D1B3-EB07-4220-9C86-C151982E9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439" y="1091101"/>
            <a:ext cx="733527" cy="342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A97261-2709-4F4C-A1CB-7B45700CA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24" y="2006150"/>
            <a:ext cx="1485692" cy="687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12C735-113A-4D98-97EB-67E2BA2FE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1646" y="3009741"/>
            <a:ext cx="3674089" cy="8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2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99290" y="-84407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The regression function </a:t>
            </a:r>
            <a:r>
              <a:rPr lang="en-US" sz="3500" i="1" dirty="0">
                <a:solidFill>
                  <a:schemeClr val="bg1"/>
                </a:solidFill>
              </a:rPr>
              <a:t>f(x)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6F9241F-CEF0-47B5-A92D-32258C90E8D4}"/>
              </a:ext>
            </a:extLst>
          </p:cNvPr>
          <p:cNvSpPr txBox="1">
            <a:spLocks/>
          </p:cNvSpPr>
          <p:nvPr/>
        </p:nvSpPr>
        <p:spPr>
          <a:xfrm>
            <a:off x="310662" y="1409699"/>
            <a:ext cx="7391400" cy="4038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It is the best predictor of Y with regards to mean-squared prediction error over </a:t>
            </a:r>
            <a:r>
              <a:rPr lang="en-US" sz="2000" dirty="0">
                <a:solidFill>
                  <a:srgbClr val="0C533A"/>
                </a:solidFill>
              </a:rPr>
              <a:t>all function </a:t>
            </a:r>
            <a:r>
              <a:rPr lang="en-US" sz="2000" dirty="0"/>
              <a:t>g at </a:t>
            </a:r>
            <a:r>
              <a:rPr lang="en-US" sz="2000" dirty="0">
                <a:solidFill>
                  <a:srgbClr val="0C533A"/>
                </a:solidFill>
              </a:rPr>
              <a:t>all points X = x</a:t>
            </a:r>
            <a:r>
              <a:rPr lang="en-US" sz="2000" dirty="0"/>
              <a:t>. 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                      is the irreducible error.  Even if we knew </a:t>
            </a:r>
            <a:r>
              <a:rPr lang="en-US" sz="2000" i="1" dirty="0"/>
              <a:t>f(x)</a:t>
            </a:r>
            <a:r>
              <a:rPr lang="en-US" sz="2000" dirty="0"/>
              <a:t>, we will still make errors in prediction. What cause this?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For any estimate                  ,  we have </a:t>
            </a:r>
          </a:p>
          <a:p>
            <a:pPr marL="0" indent="0">
              <a:buClrTx/>
              <a:buNone/>
            </a:pPr>
            <a:endParaRPr lang="en-US" sz="2000" dirty="0"/>
          </a:p>
          <a:p>
            <a:pPr marL="0" indent="0">
              <a:buClrTx/>
              <a:buNone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3CAA7E-D9CA-4CDA-B481-19DB9B985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19" y="2881709"/>
            <a:ext cx="1441938" cy="275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96C190-D192-4F95-AE9D-C8B38CF71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531" y="3164988"/>
            <a:ext cx="3075270" cy="14667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D41658-EB03-479F-B275-95552A8B9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671" y="3889557"/>
            <a:ext cx="954119" cy="3180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69F097-E037-4A26-B927-20F2DD8C3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33" y="4470495"/>
            <a:ext cx="6357257" cy="11390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2E3B01-3AF8-4774-ACF8-E166BE0B3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879" y="2027901"/>
            <a:ext cx="5778287" cy="8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2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5753"/>
            <a:ext cx="822960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Inputs X and output Y both in the data.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/>
              <a:t>Recap: Supervised Learning</a:t>
            </a:r>
            <a:endParaRPr lang="en-US" sz="3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E2CD62-AD66-4D68-B4E9-5CEE2657B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4" y="2190875"/>
            <a:ext cx="2934109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9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6350F6-63B2-4B51-9294-CC2A443B21E2}"/>
              </a:ext>
            </a:extLst>
          </p:cNvPr>
          <p:cNvSpPr txBox="1">
            <a:spLocks/>
          </p:cNvSpPr>
          <p:nvPr/>
        </p:nvSpPr>
        <p:spPr>
          <a:xfrm>
            <a:off x="304800" y="-492363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dirty="0"/>
              <a:t>How estimate </a:t>
            </a:r>
            <a:r>
              <a:rPr lang="en-US" altLang="zh-CN" sz="3600" i="1" dirty="0"/>
              <a:t>f</a:t>
            </a:r>
            <a:r>
              <a:rPr lang="en-US" altLang="zh-CN" sz="3600" dirty="0"/>
              <a:t>?</a:t>
            </a:r>
            <a:endParaRPr lang="en-US" sz="35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EB90745-6CD4-4422-85F6-ECFF0A6F9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6373"/>
            <a:ext cx="7391400" cy="4038601"/>
          </a:xfrm>
        </p:spPr>
        <p:txBody>
          <a:bodyPr>
            <a:normAutofit/>
          </a:bodyPr>
          <a:lstStyle/>
          <a:p>
            <a:pPr algn="l"/>
            <a:endParaRPr lang="en-US" sz="2000" dirty="0"/>
          </a:p>
          <a:p>
            <a:pPr marL="342900" indent="-342900" algn="l">
              <a:buClrTx/>
              <a:buFont typeface="Arial" pitchFamily="34" charset="0"/>
              <a:buChar char="•"/>
            </a:pPr>
            <a:r>
              <a:rPr lang="en-US" sz="2000" dirty="0"/>
              <a:t>Training Data: </a:t>
            </a:r>
          </a:p>
          <a:p>
            <a:pPr marL="342900" indent="-342900" algn="l">
              <a:buClrTx/>
              <a:buFont typeface="Arial" pitchFamily="34" charset="0"/>
              <a:buChar char="•"/>
            </a:pPr>
            <a:r>
              <a:rPr lang="en-US" sz="2000" dirty="0"/>
              <a:t>However,….we have few if any data points with X = 4 exactly.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 err="1"/>
              <a:t>So..we</a:t>
            </a:r>
            <a:r>
              <a:rPr lang="en-US" sz="2000" b="1" dirty="0"/>
              <a:t> can’t compute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Relax the definition and let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C74187-77DC-4765-9607-60E10F4C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31" y="920018"/>
            <a:ext cx="6916115" cy="333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6893D-20A6-41BF-92CE-7D1DD9BF2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934" y="1611840"/>
            <a:ext cx="1508645" cy="467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00DB6B-7463-46F8-8551-433DF229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499" y="2425717"/>
            <a:ext cx="4157003" cy="609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FD5DF8-53F0-43C5-962A-EE0CFDE4B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02" y="3152784"/>
            <a:ext cx="6196819" cy="294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5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6350F6-63B2-4B51-9294-CC2A443B21E2}"/>
              </a:ext>
            </a:extLst>
          </p:cNvPr>
          <p:cNvSpPr txBox="1">
            <a:spLocks/>
          </p:cNvSpPr>
          <p:nvPr/>
        </p:nvSpPr>
        <p:spPr>
          <a:xfrm>
            <a:off x="304800" y="-492363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dirty="0"/>
              <a:t>How estimate </a:t>
            </a:r>
            <a:r>
              <a:rPr lang="en-US" altLang="zh-CN" sz="3600" i="1" dirty="0"/>
              <a:t>f</a:t>
            </a:r>
            <a:r>
              <a:rPr lang="en-US" altLang="zh-CN" sz="3600" dirty="0"/>
              <a:t>?</a:t>
            </a:r>
            <a:endParaRPr lang="en-US" sz="3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FD5DF8-53F0-43C5-962A-EE0CFDE4B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02" y="3152784"/>
            <a:ext cx="6196819" cy="294955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EEE8145-A167-4A20-92F7-E75EF02526DB}"/>
              </a:ext>
            </a:extLst>
          </p:cNvPr>
          <p:cNvSpPr/>
          <p:nvPr/>
        </p:nvSpPr>
        <p:spPr>
          <a:xfrm>
            <a:off x="4629150" y="3524250"/>
            <a:ext cx="76200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0ADBE-CB4C-49E5-AA4F-A7A7F89C1226}"/>
              </a:ext>
            </a:extLst>
          </p:cNvPr>
          <p:cNvSpPr txBox="1"/>
          <p:nvPr/>
        </p:nvSpPr>
        <p:spPr>
          <a:xfrm>
            <a:off x="196948" y="1195183"/>
            <a:ext cx="704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1800" dirty="0"/>
              <a:t>Can we use y value to calculate the neighbors? </a:t>
            </a:r>
          </a:p>
        </p:txBody>
      </p:sp>
    </p:spTree>
    <p:extLst>
      <p:ext uri="{BB962C8B-B14F-4D97-AF65-F5344CB8AC3E}">
        <p14:creationId xmlns:p14="http://schemas.microsoft.com/office/powerpoint/2010/main" val="3849757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ECC9FA33-3F5F-485E-BC5B-8CCBD5C9840C}"/>
              </a:ext>
            </a:extLst>
          </p:cNvPr>
          <p:cNvSpPr txBox="1">
            <a:spLocks/>
          </p:cNvSpPr>
          <p:nvPr/>
        </p:nvSpPr>
        <p:spPr>
          <a:xfrm>
            <a:off x="230818" y="743399"/>
            <a:ext cx="8278837" cy="4038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Nearest neighbor averaging can be pretty good for small </a:t>
            </a:r>
            <a:r>
              <a:rPr lang="en-US" sz="2000" i="1" dirty="0"/>
              <a:t>p </a:t>
            </a:r>
            <a:r>
              <a:rPr lang="en-US" sz="2000" dirty="0"/>
              <a:t>(</a:t>
            </a:r>
            <a:r>
              <a:rPr lang="en-US" sz="2000" i="1" dirty="0"/>
              <a:t>p</a:t>
            </a:r>
            <a:r>
              <a:rPr lang="en-US" sz="2000" dirty="0"/>
              <a:t> ≤ 4, </a:t>
            </a:r>
            <a:r>
              <a:rPr lang="en-US" sz="2000" i="1" dirty="0"/>
              <a:t>p</a:t>
            </a:r>
            <a:r>
              <a:rPr lang="en-US" sz="2000" dirty="0"/>
              <a:t> is the number of features) and large </a:t>
            </a:r>
            <a:r>
              <a:rPr lang="en-US" sz="2000" i="1" dirty="0"/>
              <a:t>N</a:t>
            </a:r>
            <a:r>
              <a:rPr lang="en-US" sz="2000" dirty="0"/>
              <a:t> (sample size).</a:t>
            </a:r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Nearest neighbor methods is not good for large </a:t>
            </a:r>
            <a:r>
              <a:rPr lang="en-US" sz="2000" i="1" dirty="0"/>
              <a:t>p</a:t>
            </a:r>
            <a:r>
              <a:rPr lang="en-US" sz="2000" dirty="0"/>
              <a:t>. </a:t>
            </a:r>
          </a:p>
          <a:p>
            <a:pPr marL="0" indent="0">
              <a:buClrTx/>
              <a:buNone/>
            </a:pPr>
            <a:r>
              <a:rPr lang="en-US" sz="2000" dirty="0"/>
              <a:t>      </a:t>
            </a:r>
            <a:r>
              <a:rPr lang="en-US" sz="2000" dirty="0">
                <a:solidFill>
                  <a:srgbClr val="0C533A"/>
                </a:solidFill>
              </a:rPr>
              <a:t>Reason: 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curse of dimensionality</a:t>
            </a:r>
            <a:r>
              <a:rPr lang="en-US" sz="2000" dirty="0"/>
              <a:t>. Nearest neighbors tend to be far away in high dimensions.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We need to get a reasonable fraction of the data to average— e.g. 10%. Why?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A 10% neighborhood in high dimensions need no longer be local, so we lose the spirit of estimating E(Y | X = x) by local averaging.</a:t>
            </a:r>
          </a:p>
        </p:txBody>
      </p:sp>
    </p:spTree>
    <p:extLst>
      <p:ext uri="{BB962C8B-B14F-4D97-AF65-F5344CB8AC3E}">
        <p14:creationId xmlns:p14="http://schemas.microsoft.com/office/powerpoint/2010/main" val="178652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6350F6-63B2-4B51-9294-CC2A443B21E2}"/>
              </a:ext>
            </a:extLst>
          </p:cNvPr>
          <p:cNvSpPr txBox="1">
            <a:spLocks/>
          </p:cNvSpPr>
          <p:nvPr/>
        </p:nvSpPr>
        <p:spPr>
          <a:xfrm>
            <a:off x="304800" y="-443125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The Curse of Dimensionality</a:t>
            </a:r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45CCA-8138-4AC3-A1C0-734604C18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068"/>
            <a:ext cx="9144000" cy="50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20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EC9F00-A9ED-4A87-A99E-C2878E9F2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42" y="2062537"/>
            <a:ext cx="6196819" cy="29495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2E7B870-9532-4D1A-B87A-F088DC14454F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8305800" cy="5122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dirty="0"/>
              <a:t>Any other Drawback?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3259033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8305800" cy="5122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Parametric Methods</a:t>
            </a:r>
            <a:endParaRPr lang="en-US" sz="35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2F6AA41-E429-4D63-8DFB-402010274A53}"/>
              </a:ext>
            </a:extLst>
          </p:cNvPr>
          <p:cNvSpPr txBox="1">
            <a:spLocks/>
          </p:cNvSpPr>
          <p:nvPr/>
        </p:nvSpPr>
        <p:spPr>
          <a:xfrm>
            <a:off x="0" y="849931"/>
            <a:ext cx="8305800" cy="403860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What assumption do we make for Nearest neighbor method? Any thing about </a:t>
            </a:r>
            <a:r>
              <a:rPr lang="en-US" sz="2000" i="1" dirty="0"/>
              <a:t>f</a:t>
            </a:r>
            <a:r>
              <a:rPr lang="en-US" sz="2000" dirty="0"/>
              <a:t>? </a:t>
            </a:r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It is a </a:t>
            </a:r>
            <a:r>
              <a:rPr lang="en-US" sz="2000" b="1" dirty="0">
                <a:solidFill>
                  <a:srgbClr val="0C533A"/>
                </a:solidFill>
              </a:rPr>
              <a:t>Non-Parametric </a:t>
            </a:r>
            <a:r>
              <a:rPr lang="en-US" sz="2000" dirty="0"/>
              <a:t>Methods.</a:t>
            </a:r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What additional assumptions can we make?</a:t>
            </a:r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The </a:t>
            </a:r>
            <a:r>
              <a:rPr lang="en-US" sz="2000" i="1" dirty="0">
                <a:solidFill>
                  <a:srgbClr val="0C533A"/>
                </a:solidFill>
              </a:rPr>
              <a:t>linear</a:t>
            </a:r>
            <a:r>
              <a:rPr lang="en-US" sz="2000" dirty="0"/>
              <a:t> model is an important example of a parametric model: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 lvl="1">
              <a:buClrTx/>
              <a:buFont typeface="Arial" pitchFamily="34" charset="0"/>
              <a:buChar char="•"/>
            </a:pPr>
            <a:r>
              <a:rPr lang="en-US" sz="1600" dirty="0"/>
              <a:t>A linear model is determined by the </a:t>
            </a:r>
            <a:r>
              <a:rPr lang="en-US" sz="1600" i="1" dirty="0"/>
              <a:t>p</a:t>
            </a:r>
            <a:r>
              <a:rPr lang="en-US" sz="1600" dirty="0"/>
              <a:t> + 1 parameters</a:t>
            </a:r>
          </a:p>
          <a:p>
            <a:pPr lvl="1">
              <a:buClrTx/>
              <a:buFont typeface="Arial" pitchFamily="34" charset="0"/>
              <a:buChar char="•"/>
            </a:pPr>
            <a:r>
              <a:rPr lang="en-US" sz="1600" dirty="0"/>
              <a:t>A linear model often serves as a good and interpretable approximation to the unknown true function. Who knows. Why not try.</a:t>
            </a:r>
          </a:p>
          <a:p>
            <a:pPr marL="457200" lvl="1" indent="0">
              <a:buClrTx/>
              <a:buNone/>
            </a:pPr>
            <a:endParaRPr lang="en-US" sz="1600" dirty="0"/>
          </a:p>
          <a:p>
            <a:pPr marL="400050">
              <a:buClrTx/>
            </a:pPr>
            <a:r>
              <a:rPr lang="en-US" sz="2000"/>
              <a:t>The structure-based </a:t>
            </a:r>
            <a:r>
              <a:rPr lang="en-US" sz="2000" dirty="0"/>
              <a:t>approach just described is referred to as </a:t>
            </a:r>
            <a:r>
              <a:rPr lang="en-US" sz="2000" b="1" dirty="0">
                <a:solidFill>
                  <a:srgbClr val="0C533A"/>
                </a:solidFill>
              </a:rPr>
              <a:t>parametric. Reduce the search space.</a:t>
            </a:r>
          </a:p>
          <a:p>
            <a:pPr marL="57150" indent="0">
              <a:buClrTx/>
              <a:buNone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B61DD-2BDB-4718-AA0B-B05DA9A3D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96" y="2463227"/>
            <a:ext cx="5453411" cy="510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A25BB9-BF10-4EB1-8793-09B3DD137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099" y="2993230"/>
            <a:ext cx="1441938" cy="3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4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D58C9D-00F5-44E1-81E0-97335BD61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183" y="822841"/>
            <a:ext cx="6807633" cy="521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79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Some Trade-Offs</a:t>
            </a:r>
            <a:endParaRPr lang="en-US" sz="35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1320B78-A958-4DDE-9DC8-5D40F24A4375}"/>
              </a:ext>
            </a:extLst>
          </p:cNvPr>
          <p:cNvSpPr txBox="1">
            <a:spLocks/>
          </p:cNvSpPr>
          <p:nvPr/>
        </p:nvSpPr>
        <p:spPr>
          <a:xfrm>
            <a:off x="0" y="849931"/>
            <a:ext cx="8305800" cy="4038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400050">
              <a:buClrTx/>
            </a:pPr>
            <a:r>
              <a:rPr lang="en-US" sz="2000" dirty="0"/>
              <a:t>Prediction accuracy vs interpretability: Linear model vs N</a:t>
            </a:r>
            <a:r>
              <a:rPr lang="en-US" altLang="zh-CN" sz="2000" dirty="0"/>
              <a:t>earest Neighbors?</a:t>
            </a:r>
          </a:p>
          <a:p>
            <a:pPr marL="400050">
              <a:buClrTx/>
            </a:pPr>
            <a:endParaRPr lang="en-US" sz="2000" dirty="0"/>
          </a:p>
          <a:p>
            <a:pPr marL="400050">
              <a:buClrTx/>
            </a:pPr>
            <a:endParaRPr lang="en-US" sz="2000" dirty="0"/>
          </a:p>
          <a:p>
            <a:pPr marL="400050">
              <a:buClrTx/>
            </a:pPr>
            <a:r>
              <a:rPr lang="en-US" sz="2000" dirty="0"/>
              <a:t>Good fit vs over-fit or under-fit.</a:t>
            </a:r>
          </a:p>
          <a:p>
            <a:pPr marL="57150" indent="0">
              <a:buClrTx/>
              <a:buNone/>
            </a:pPr>
            <a:endParaRPr lang="en-US" sz="2000" dirty="0"/>
          </a:p>
          <a:p>
            <a:pPr marL="400050">
              <a:buClrTx/>
            </a:pPr>
            <a:endParaRPr lang="en-US" sz="2000" dirty="0"/>
          </a:p>
          <a:p>
            <a:pPr marL="400050">
              <a:buClrTx/>
            </a:pPr>
            <a:r>
              <a:rPr lang="en-US" sz="2000" dirty="0"/>
              <a:t>Parsimony versus black-box.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EE660-FEB6-4D50-BF32-CA5BA9E2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53" y="1638886"/>
            <a:ext cx="2701791" cy="29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6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Assessing Model Accuracy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0DDCA-2D75-45CF-99E0-29652ABE6857}"/>
              </a:ext>
            </a:extLst>
          </p:cNvPr>
          <p:cNvSpPr txBox="1"/>
          <p:nvPr/>
        </p:nvSpPr>
        <p:spPr>
          <a:xfrm>
            <a:off x="304800" y="946367"/>
            <a:ext cx="81709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Suppose we fit a model  to some training data                       , and see how well it performs.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We can compute the mean squared error (MSE) over Tr: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/>
            <a:r>
              <a:rPr lang="en-US" altLang="zh-CN" dirty="0"/>
              <a:t>This may be biased toward more overfit models.</a:t>
            </a:r>
          </a:p>
          <a:p>
            <a:pPr lvl="1"/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Instead</a:t>
            </a:r>
            <a:r>
              <a:rPr lang="zh-CN" altLang="en-US" dirty="0"/>
              <a:t>，</a:t>
            </a:r>
            <a:r>
              <a:rPr lang="en-US" altLang="zh-CN" dirty="0"/>
              <a:t> we should compute the MSE using fresh testing data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C533A"/>
                </a:solidFill>
              </a:rPr>
              <a:t>Important:</a:t>
            </a:r>
            <a:r>
              <a:rPr lang="en-US" dirty="0">
                <a:solidFill>
                  <a:schemeClr val="tx1"/>
                </a:solidFill>
              </a:rPr>
              <a:t> the training and testing sample are </a:t>
            </a:r>
            <a:r>
              <a:rPr lang="en-US" dirty="0" err="1">
                <a:solidFill>
                  <a:srgbClr val="FF0000"/>
                </a:solidFill>
              </a:rPr>
              <a:t>iid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en-US" dirty="0">
                <a:solidFill>
                  <a:schemeClr val="tx1"/>
                </a:solidFill>
              </a:rPr>
              <a:t>(Independent and identically distributed. 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  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1E8C4-0FB1-47B5-A894-AFF3C45A4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534" y="946367"/>
            <a:ext cx="1328427" cy="340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4AC74-C610-4C4E-BBEA-F8C1D4E6A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910" y="3173516"/>
            <a:ext cx="1566859" cy="360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941AB9-37B1-4261-A045-FAE8E3BF1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95" y="1876099"/>
            <a:ext cx="3229426" cy="7946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BB28D5-4AA7-4069-8A1B-36857C3A6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102" y="3613183"/>
            <a:ext cx="3543795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7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222847" y="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How Good are the Predictions?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1D8714B-5B2D-48C2-B7DD-35C2BDB7F476}"/>
              </a:ext>
            </a:extLst>
          </p:cNvPr>
          <p:cNvSpPr txBox="1">
            <a:spLocks/>
          </p:cNvSpPr>
          <p:nvPr/>
        </p:nvSpPr>
        <p:spPr>
          <a:xfrm>
            <a:off x="222847" y="753235"/>
            <a:ext cx="84582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solidFill>
                  <a:schemeClr val="tx1"/>
                </a:solidFill>
              </a:rPr>
              <a:t>Learned prediction function      from </a:t>
            </a:r>
            <a:r>
              <a:rPr lang="en-US" sz="2200" dirty="0">
                <a:solidFill>
                  <a:srgbClr val="0070C0"/>
                </a:solidFill>
              </a:rPr>
              <a:t>training data 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</a:rPr>
              <a:t>Testing data</a:t>
            </a:r>
            <a:r>
              <a:rPr lang="en-US" sz="2200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Mean Squared Error (MSE): </a:t>
            </a: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This is the estimate of </a:t>
            </a: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Important: the training and testing sample are </a:t>
            </a:r>
            <a:r>
              <a:rPr lang="en-US" sz="2200" dirty="0" err="1">
                <a:solidFill>
                  <a:schemeClr val="tx1"/>
                </a:solidFill>
              </a:rPr>
              <a:t>iid</a:t>
            </a:r>
            <a:r>
              <a:rPr lang="en-US" sz="2200" dirty="0">
                <a:solidFill>
                  <a:schemeClr val="tx1"/>
                </a:solidFill>
              </a:rPr>
              <a:t>.</a:t>
            </a:r>
          </a:p>
          <a:p>
            <a:r>
              <a:rPr lang="en-US" sz="2200" dirty="0">
                <a:solidFill>
                  <a:schemeClr val="tx1"/>
                </a:solidFill>
              </a:rPr>
              <a:t>Independent and identically distributed. </a:t>
            </a:r>
            <a:endParaRPr lang="en-US" sz="2400" dirty="0"/>
          </a:p>
          <a:p>
            <a:pPr algn="just"/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BB609-38E1-427A-AA08-DFACB679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271" y="753584"/>
            <a:ext cx="326614" cy="387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1D4BF-D364-4838-BB47-58A296C38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90" y="1141438"/>
            <a:ext cx="2599254" cy="441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71B90-E9CB-42F2-BE5E-49662DE84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501" y="1991950"/>
            <a:ext cx="2889539" cy="8452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2D265D-04E5-4A95-A9CC-377E52CE1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404" y="3332273"/>
            <a:ext cx="2889539" cy="61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1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/>
              <a:pPr/>
              <a:t>4</a:t>
            </a:fld>
            <a:endParaRPr lang="en-GB"/>
          </a:p>
        </p:txBody>
      </p:sp>
      <p:pic>
        <p:nvPicPr>
          <p:cNvPr id="25" name="Picture 2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l="9993" t="11258"/>
          <a:stretch/>
        </p:blipFill>
        <p:spPr>
          <a:xfrm>
            <a:off x="1228780" y="2677886"/>
            <a:ext cx="7522156" cy="28637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27ADB3-8C14-4D71-9A42-2FF82B91CBFE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/>
              <a:t>Predicting Failure time for a machine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3249006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222847" y="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Do We Need Test Data?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1D8714B-5B2D-48C2-B7DD-35C2BDB7F476}"/>
              </a:ext>
            </a:extLst>
          </p:cNvPr>
          <p:cNvSpPr txBox="1">
            <a:spLocks/>
          </p:cNvSpPr>
          <p:nvPr/>
        </p:nvSpPr>
        <p:spPr>
          <a:xfrm>
            <a:off x="222847" y="753235"/>
            <a:ext cx="84582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solidFill>
                  <a:schemeClr val="tx1"/>
                </a:solidFill>
              </a:rPr>
              <a:t>Why not just test on the training data?</a:t>
            </a: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Gray line: training error, red line: testing error</a:t>
            </a:r>
          </a:p>
          <a:p>
            <a:pPr algn="just"/>
            <a:r>
              <a:rPr lang="en-US" altLang="zh-CN" sz="2200" dirty="0">
                <a:solidFill>
                  <a:schemeClr val="tx1"/>
                </a:solidFill>
              </a:rPr>
              <a:t>Black line: truth; Orange, blue and green curves correspond to fits of different flexibility. </a:t>
            </a:r>
            <a:endParaRPr lang="en-US" sz="22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E86C0-7F9F-4218-949A-C842DBCFD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57" y="1126303"/>
            <a:ext cx="5769429" cy="33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4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222847" y="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Do We Need Test Data?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FB52F8-71B8-49BF-8D9B-E6EF3A4B5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307"/>
            <a:ext cx="9144000" cy="520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06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222847" y="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Do We Need Test Data?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B8DA3-2199-48BE-9F5F-CAABF0C1F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096"/>
            <a:ext cx="9144000" cy="488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2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Bias-Variance Trade-off</a:t>
            </a:r>
            <a:endParaRPr lang="en-US" sz="3500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72BCE18-B6CF-4C04-97AA-331FC6323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379057"/>
              </p:ext>
            </p:extLst>
          </p:nvPr>
        </p:nvGraphicFramePr>
        <p:xfrm>
          <a:off x="145002" y="2461772"/>
          <a:ext cx="25449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466">
                  <a:extLst>
                    <a:ext uri="{9D8B030D-6E8A-4147-A177-3AD203B41FA5}">
                      <a16:colId xmlns:a16="http://schemas.microsoft.com/office/drawing/2014/main" val="652854356"/>
                    </a:ext>
                  </a:extLst>
                </a:gridCol>
                <a:gridCol w="1272466">
                  <a:extLst>
                    <a:ext uri="{9D8B030D-6E8A-4147-A177-3AD203B41FA5}">
                      <a16:colId xmlns:a16="http://schemas.microsoft.com/office/drawing/2014/main" val="838711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417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91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468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15118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6DEF4CD-9D40-463B-AB9F-5C0D6944B08E}"/>
              </a:ext>
            </a:extLst>
          </p:cNvPr>
          <p:cNvSpPr txBox="1"/>
          <p:nvPr/>
        </p:nvSpPr>
        <p:spPr>
          <a:xfrm>
            <a:off x="1359290" y="1995164"/>
            <a:ext cx="616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A3DCDA-5DDB-4995-B879-CF7CD900D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27" y="4531179"/>
            <a:ext cx="481080" cy="371527"/>
          </a:xfrm>
          <a:prstGeom prst="rect">
            <a:avLst/>
          </a:prstGeom>
        </p:spPr>
      </p:pic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468D326C-24ED-4EDA-AED4-19190ABD9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368320"/>
              </p:ext>
            </p:extLst>
          </p:nvPr>
        </p:nvGraphicFramePr>
        <p:xfrm>
          <a:off x="3193002" y="2466534"/>
          <a:ext cx="2544932" cy="153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466">
                  <a:extLst>
                    <a:ext uri="{9D8B030D-6E8A-4147-A177-3AD203B41FA5}">
                      <a16:colId xmlns:a16="http://schemas.microsoft.com/office/drawing/2014/main" val="652854356"/>
                    </a:ext>
                  </a:extLst>
                </a:gridCol>
                <a:gridCol w="1272466">
                  <a:extLst>
                    <a:ext uri="{9D8B030D-6E8A-4147-A177-3AD203B41FA5}">
                      <a16:colId xmlns:a16="http://schemas.microsoft.com/office/drawing/2014/main" val="838711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417754"/>
                  </a:ext>
                </a:extLst>
              </a:tr>
              <a:tr h="420965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91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468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15118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D4DA95F-2CCA-4E08-ADE7-2CA3AE8AA531}"/>
              </a:ext>
            </a:extLst>
          </p:cNvPr>
          <p:cNvSpPr txBox="1"/>
          <p:nvPr/>
        </p:nvSpPr>
        <p:spPr>
          <a:xfrm>
            <a:off x="4263501" y="1995164"/>
            <a:ext cx="616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A825AB-DCF0-4431-B3B0-F30936D62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160" y="4531176"/>
            <a:ext cx="481080" cy="371527"/>
          </a:xfrm>
          <a:prstGeom prst="rect">
            <a:avLst/>
          </a:prstGeom>
        </p:spPr>
      </p:pic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B761AA39-1C86-4BB3-83E2-199DFD5A1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36225"/>
              </p:ext>
            </p:extLst>
          </p:nvPr>
        </p:nvGraphicFramePr>
        <p:xfrm>
          <a:off x="6241002" y="2466534"/>
          <a:ext cx="2544934" cy="153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467">
                  <a:extLst>
                    <a:ext uri="{9D8B030D-6E8A-4147-A177-3AD203B41FA5}">
                      <a16:colId xmlns:a16="http://schemas.microsoft.com/office/drawing/2014/main" val="652854356"/>
                    </a:ext>
                  </a:extLst>
                </a:gridCol>
                <a:gridCol w="1272467">
                  <a:extLst>
                    <a:ext uri="{9D8B030D-6E8A-4147-A177-3AD203B41FA5}">
                      <a16:colId xmlns:a16="http://schemas.microsoft.com/office/drawing/2014/main" val="838711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417754"/>
                  </a:ext>
                </a:extLst>
              </a:tr>
              <a:tr h="420965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91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468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1511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6BCA6FB-6840-4D93-AD2D-B84317102CA9}"/>
              </a:ext>
            </a:extLst>
          </p:cNvPr>
          <p:cNvSpPr txBox="1"/>
          <p:nvPr/>
        </p:nvSpPr>
        <p:spPr>
          <a:xfrm>
            <a:off x="7318900" y="1995164"/>
            <a:ext cx="616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</a:t>
            </a:r>
            <a:r>
              <a:rPr lang="en-US" baseline="-25000" dirty="0"/>
              <a:t>3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066714E-5AFE-4F51-B216-9ED3DB9B4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929" y="4469991"/>
            <a:ext cx="481080" cy="371527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9DFF7F7-F842-4CBC-B6D8-1B8CEFB768EA}"/>
              </a:ext>
            </a:extLst>
          </p:cNvPr>
          <p:cNvSpPr/>
          <p:nvPr/>
        </p:nvSpPr>
        <p:spPr>
          <a:xfrm>
            <a:off x="1309456" y="4042408"/>
            <a:ext cx="216023" cy="37152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53FD6EE-CEA5-4DAF-8534-66E5059C478B}"/>
              </a:ext>
            </a:extLst>
          </p:cNvPr>
          <p:cNvSpPr/>
          <p:nvPr/>
        </p:nvSpPr>
        <p:spPr>
          <a:xfrm>
            <a:off x="4357456" y="4042408"/>
            <a:ext cx="216023" cy="37152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886BCA64-5970-4B48-8C6E-69DD23841681}"/>
              </a:ext>
            </a:extLst>
          </p:cNvPr>
          <p:cNvSpPr/>
          <p:nvPr/>
        </p:nvSpPr>
        <p:spPr>
          <a:xfrm>
            <a:off x="7463163" y="4056477"/>
            <a:ext cx="216023" cy="37152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  <p:bldP spid="11" grpId="0" animBg="1"/>
      <p:bldP spid="25" grpId="0" animBg="1"/>
      <p:bldP spid="2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Bias-Variance Trade-off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0DDCA-2D75-45CF-99E0-29652ABE6857}"/>
              </a:ext>
            </a:extLst>
          </p:cNvPr>
          <p:cNvSpPr txBox="1"/>
          <p:nvPr/>
        </p:nvSpPr>
        <p:spPr>
          <a:xfrm>
            <a:off x="304799" y="946367"/>
            <a:ext cx="849923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Suppose we have ﬁt a model        to some training data Tr</a:t>
            </a:r>
            <a:r>
              <a:rPr lang="en-US" baseline="-25000" dirty="0"/>
              <a:t>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 have another set of training data Tr</a:t>
            </a:r>
            <a:r>
              <a:rPr lang="en-US" baseline="-25000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model, will </a:t>
            </a:r>
            <a:r>
              <a:rPr lang="zh-CN" altLang="en-US" dirty="0"/>
              <a:t>       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           be a test observation drawn from the population. If the true model 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expectation average over the variability of       and </a:t>
            </a:r>
            <a:r>
              <a:rPr lang="en-US" dirty="0">
                <a:solidFill>
                  <a:srgbClr val="FF0000"/>
                </a:solidFill>
              </a:rPr>
              <a:t>Tr (training data).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Typically, as the ﬂexibility of       increases, its variance increases, and its bias decreases. Selecting the ﬂexibility based on average test error amounts to a </a:t>
            </a:r>
            <a:r>
              <a:rPr lang="en-US" b="1" dirty="0">
                <a:solidFill>
                  <a:srgbClr val="00B050"/>
                </a:solidFill>
              </a:rPr>
              <a:t>bias-variance trade-oﬀ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Bias</a:t>
            </a:r>
            <a:r>
              <a:rPr lang="en-US" dirty="0"/>
              <a:t>: if you have many sets of training data, the average prediction differs from the truth.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B0CFEF-0619-4053-BB80-950959E67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841" y="1171134"/>
            <a:ext cx="481080" cy="371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ABBD4E-3472-4D94-A9EB-9B6BEFD94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524" y="1445993"/>
            <a:ext cx="481080" cy="371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E8BC2F-77B6-4EF4-A2F3-A9B0B90D5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811" y="1834502"/>
            <a:ext cx="645246" cy="254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FA5573-F57C-4AD3-8E7D-19ED60C91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590" y="2343013"/>
            <a:ext cx="5245944" cy="412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13AE5A-DEC5-4004-A883-73E646CF8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900" y="2742578"/>
            <a:ext cx="5950634" cy="686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F9F55D-FF49-4600-8DDF-F9E1260DE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974" y="4017059"/>
            <a:ext cx="219106" cy="304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634EDB-4486-4DB0-BBE8-8E23907C01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3298" y="3429000"/>
            <a:ext cx="358495" cy="37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8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222847" y="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Do We Need Test Data?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15B739-18A5-4B3A-A4B2-B252D21BD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4" y="807868"/>
            <a:ext cx="3269372" cy="29651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313D56-33E3-4A31-B05D-B6958EC4A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504" y="901083"/>
            <a:ext cx="3042280" cy="27787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EEE247-FF87-4E8B-98FF-E7E94C9BB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640" y="868163"/>
            <a:ext cx="2591360" cy="23703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2E970D-F0A6-417E-988F-9861B9AA2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30" y="1018494"/>
            <a:ext cx="6209829" cy="58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8FAF7-BCCD-4094-A7BA-1BECB260F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69"/>
            <a:ext cx="9144000" cy="46598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257A06-70A2-4D9F-B4EB-AB53CAA2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74"/>
          <a:stretch/>
        </p:blipFill>
        <p:spPr>
          <a:xfrm>
            <a:off x="152400" y="1251469"/>
            <a:ext cx="3111305" cy="46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69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Classification Problems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4DCA1-6AC4-47C0-A14D-921A745E2380}"/>
              </a:ext>
            </a:extLst>
          </p:cNvPr>
          <p:cNvSpPr txBox="1"/>
          <p:nvPr/>
        </p:nvSpPr>
        <p:spPr>
          <a:xfrm>
            <a:off x="304800" y="946367"/>
            <a:ext cx="8305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Here the response variable </a:t>
            </a:r>
            <a:r>
              <a:rPr lang="en-US" i="1" dirty="0">
                <a:solidFill>
                  <a:srgbClr val="00B050"/>
                </a:solidFill>
              </a:rPr>
              <a:t>Y</a:t>
            </a:r>
            <a:r>
              <a:rPr lang="en-US" dirty="0"/>
              <a:t> is qualitative — e.g. email is one of </a:t>
            </a:r>
          </a:p>
          <a:p>
            <a:r>
              <a:rPr lang="en-US" dirty="0"/>
              <a:t>                       (ham=good email), digit class is one of                             . Our goals are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a classifier </a:t>
            </a:r>
            <a:r>
              <a:rPr lang="en-US" i="1" dirty="0"/>
              <a:t>C(X)</a:t>
            </a:r>
            <a:r>
              <a:rPr lang="en-US" dirty="0"/>
              <a:t> that assigns a class label to a feature unlabeled observation </a:t>
            </a:r>
            <a:r>
              <a:rPr lang="en-US" i="1" dirty="0"/>
              <a:t>X</a:t>
            </a:r>
            <a:r>
              <a:rPr lang="en-US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Assess the uncertainty in each classification.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Understand the roles of the different predictors among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312E10-1C85-4F77-ADDD-662DCD60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99209"/>
            <a:ext cx="1312923" cy="241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56D722-E548-4584-9FD4-BD3C6AFE5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225" y="1565134"/>
            <a:ext cx="1724268" cy="309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3A9B29-F7C6-4FCB-8484-7D34ED7DF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861" y="3969346"/>
            <a:ext cx="2831527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4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Classification: some details</a:t>
            </a:r>
            <a:endParaRPr lang="en-US" sz="35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55A3BCB-8DF4-4A6B-92A8-49319694BBCB}"/>
              </a:ext>
            </a:extLst>
          </p:cNvPr>
          <p:cNvSpPr txBox="1">
            <a:spLocks/>
          </p:cNvSpPr>
          <p:nvPr/>
        </p:nvSpPr>
        <p:spPr>
          <a:xfrm>
            <a:off x="-1" y="527710"/>
            <a:ext cx="8839201" cy="633029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400050">
              <a:buClrTx/>
            </a:pPr>
            <a:r>
              <a:rPr lang="en-US" sz="2000" dirty="0"/>
              <a:t>How to measure the performance of a classifier in a training dataset Tr? We use the </a:t>
            </a:r>
            <a:r>
              <a:rPr lang="en-US" sz="2000" dirty="0">
                <a:solidFill>
                  <a:srgbClr val="FF0000"/>
                </a:solidFill>
              </a:rPr>
              <a:t>misclassification error rate:</a:t>
            </a:r>
          </a:p>
          <a:p>
            <a:pPr marL="400050">
              <a:buClrTx/>
            </a:pPr>
            <a:endParaRPr lang="en-US" sz="2000" dirty="0"/>
          </a:p>
          <a:p>
            <a:pPr marL="57150" indent="0">
              <a:buClrTx/>
              <a:buNone/>
            </a:pPr>
            <a:endParaRPr lang="en-US" sz="2000" dirty="0"/>
          </a:p>
          <a:p>
            <a:pPr marL="57150" indent="0">
              <a:buClrTx/>
              <a:buNone/>
            </a:pPr>
            <a:r>
              <a:rPr lang="en-US" sz="2000" dirty="0"/>
              <a:t>       where                     is an indicator variable that equals 1 if                and 0 otherwise</a:t>
            </a:r>
          </a:p>
          <a:p>
            <a:pPr marL="400050">
              <a:buClrTx/>
            </a:pPr>
            <a:r>
              <a:rPr lang="en-US" sz="2000" dirty="0"/>
              <a:t>Can we define it as                                                      ?  ?</a:t>
            </a:r>
          </a:p>
          <a:p>
            <a:pPr marL="400050">
              <a:buClrTx/>
            </a:pPr>
            <a:endParaRPr lang="en-US" sz="2000" dirty="0"/>
          </a:p>
          <a:p>
            <a:pPr marL="400050">
              <a:buClrTx/>
            </a:pPr>
            <a:r>
              <a:rPr lang="en-US" sz="2000" dirty="0"/>
              <a:t>As in the regression setting, we are most interested in the testing errors associated</a:t>
            </a:r>
          </a:p>
          <a:p>
            <a:pPr marL="400050">
              <a:buClrTx/>
            </a:pPr>
            <a:endParaRPr lang="en-US" sz="2000" dirty="0"/>
          </a:p>
          <a:p>
            <a:pPr marL="57150" indent="0">
              <a:buClrTx/>
              <a:buNone/>
            </a:pPr>
            <a:br>
              <a:rPr lang="en-US" sz="2000" dirty="0"/>
            </a:br>
            <a:r>
              <a:rPr lang="en-US" sz="2000" dirty="0"/>
              <a:t>with a testing set                       :</a:t>
            </a:r>
          </a:p>
          <a:p>
            <a:pPr marL="400050">
              <a:buClrTx/>
            </a:pPr>
            <a:endParaRPr lang="en-US" sz="2000" dirty="0"/>
          </a:p>
          <a:p>
            <a:pPr marL="400050">
              <a:buClrTx/>
            </a:pPr>
            <a:endParaRPr lang="en-US" sz="2000" dirty="0"/>
          </a:p>
          <a:p>
            <a:pPr marL="400050">
              <a:buClrTx/>
            </a:pPr>
            <a:endParaRPr lang="en-US" sz="2000" dirty="0"/>
          </a:p>
          <a:p>
            <a:pPr marL="400050">
              <a:buClrTx/>
            </a:pPr>
            <a:r>
              <a:rPr lang="en-US" sz="20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CFC5BC-F077-43ED-A955-C12CFC2E2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23" y="2161436"/>
            <a:ext cx="981212" cy="261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6FDF61-EF0D-4695-B669-DF66A33B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562" y="2161436"/>
            <a:ext cx="775228" cy="280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03FC29-359E-4F0F-86BB-1B8D2BBD0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150" y="4734283"/>
            <a:ext cx="1165833" cy="2682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1342AE-5F9B-4412-B351-70A15E5C3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701" y="3881766"/>
            <a:ext cx="3543795" cy="733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197EB1-5CFE-45A2-A1A1-7CFF7C4C6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066" y="2499287"/>
            <a:ext cx="2935331" cy="809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942D5A-369D-4AAF-95AC-C79EAF8BF8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605" y="1190650"/>
            <a:ext cx="3353268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4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Ideal Classifier</a:t>
            </a:r>
            <a:endParaRPr lang="en-US" sz="3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D17F35-ADAF-4738-BCAF-02C9F135329A}"/>
              </a:ext>
            </a:extLst>
          </p:cNvPr>
          <p:cNvSpPr txBox="1"/>
          <p:nvPr/>
        </p:nvSpPr>
        <p:spPr>
          <a:xfrm>
            <a:off x="492368" y="1362780"/>
            <a:ext cx="83913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there an ideal </a:t>
            </a:r>
            <a:r>
              <a:rPr lang="en-US" i="1" dirty="0"/>
              <a:t>C(X)</a:t>
            </a:r>
            <a:r>
              <a:rPr lang="en-US" dirty="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Suppose the </a:t>
            </a:r>
            <a:r>
              <a:rPr lang="en-US" i="1" dirty="0"/>
              <a:t>K</a:t>
            </a:r>
            <a:r>
              <a:rPr lang="en-US" dirty="0"/>
              <a:t> elements in     are number</a:t>
            </a:r>
            <a:r>
              <a:rPr lang="en-US" altLang="zh-CN" dirty="0"/>
              <a:t>e</a:t>
            </a:r>
            <a:r>
              <a:rPr lang="en-US" dirty="0"/>
              <a:t>d 1, 2, …, K. 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the conditional class probabilities at </a:t>
            </a:r>
            <a:r>
              <a:rPr lang="en-US" i="1" dirty="0"/>
              <a:t>x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the </a:t>
            </a:r>
            <a:r>
              <a:rPr lang="en-US" b="1" dirty="0">
                <a:solidFill>
                  <a:srgbClr val="00B050"/>
                </a:solidFill>
              </a:rPr>
              <a:t>Bayes classifier </a:t>
            </a:r>
            <a:r>
              <a:rPr lang="en-US" dirty="0"/>
              <a:t>at </a:t>
            </a:r>
            <a:r>
              <a:rPr lang="en-US" i="1" dirty="0"/>
              <a:t>x</a:t>
            </a:r>
            <a:r>
              <a:rPr lang="en-US" dirty="0"/>
              <a:t> is 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, which is the </a:t>
            </a:r>
            <a:r>
              <a:rPr lang="en-US" dirty="0">
                <a:solidFill>
                  <a:srgbClr val="FF0000"/>
                </a:solidFill>
              </a:rPr>
              <a:t>optimal</a:t>
            </a:r>
            <a:r>
              <a:rPr lang="en-US" dirty="0"/>
              <a:t> classifier. 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B2C03-D54B-488E-A08D-855C70E32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18" y="1705708"/>
            <a:ext cx="252448" cy="238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066118-3D85-46A5-952F-971079B7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51" y="2101444"/>
            <a:ext cx="6730698" cy="528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9F1335-8D60-4CE7-8EBC-AE7BEDDE7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13" y="3446160"/>
            <a:ext cx="8236634" cy="661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1E8705-F883-4464-B8F5-CC2502033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68" y="4779100"/>
            <a:ext cx="4311463" cy="196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1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/>
              <a:pPr/>
              <a:t>5</a:t>
            </a:fld>
            <a:endParaRPr lang="en-GB"/>
          </a:p>
        </p:txBody>
      </p:sp>
      <p:pic>
        <p:nvPicPr>
          <p:cNvPr id="25" name="Picture 2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l="9993" t="11258"/>
          <a:stretch/>
        </p:blipFill>
        <p:spPr>
          <a:xfrm>
            <a:off x="1228780" y="2677886"/>
            <a:ext cx="7522156" cy="28637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1765" y="3486786"/>
            <a:ext cx="647700" cy="7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77156" y="3486786"/>
            <a:ext cx="222885" cy="7207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2"/>
          <p:cNvSpPr/>
          <p:nvPr/>
        </p:nvSpPr>
        <p:spPr>
          <a:xfrm rot="13680000">
            <a:off x="3394075" y="4195446"/>
            <a:ext cx="436880" cy="546735"/>
          </a:xfrm>
          <a:prstGeom prst="downArrow">
            <a:avLst/>
          </a:prstGeom>
          <a:solidFill>
            <a:srgbClr val="006DD0">
              <a:alpha val="85000"/>
            </a:srgbClr>
          </a:solidFill>
          <a:ln>
            <a:solidFill>
              <a:srgbClr val="03159A">
                <a:alpha val="75000"/>
              </a:srgbClr>
            </a:solidFill>
          </a:ln>
          <a:effectLst>
            <a:outerShdw blurRad="50800" dist="50800" dir="5400000" algn="ctr" rotWithShape="0">
              <a:schemeClr val="bg1">
                <a:alpha val="10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5"/>
          <p:cNvSpPr/>
          <p:nvPr/>
        </p:nvSpPr>
        <p:spPr>
          <a:xfrm rot="7620000">
            <a:off x="5389245" y="4201161"/>
            <a:ext cx="436880" cy="546735"/>
          </a:xfrm>
          <a:prstGeom prst="downArrow">
            <a:avLst/>
          </a:prstGeom>
          <a:solidFill>
            <a:srgbClr val="006DD0">
              <a:alpha val="85000"/>
            </a:srgbClr>
          </a:solidFill>
          <a:ln>
            <a:solidFill>
              <a:srgbClr val="03159A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/>
          <p:cNvSpPr txBox="1"/>
          <p:nvPr/>
        </p:nvSpPr>
        <p:spPr>
          <a:xfrm>
            <a:off x="2151380" y="458914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Observation Window</a:t>
            </a:r>
          </a:p>
        </p:txBody>
      </p:sp>
      <p:sp>
        <p:nvSpPr>
          <p:cNvPr id="9" name="Arrow: Left 7"/>
          <p:cNvSpPr/>
          <p:nvPr/>
        </p:nvSpPr>
        <p:spPr>
          <a:xfrm rot="19500000">
            <a:off x="4897121" y="3197861"/>
            <a:ext cx="545465" cy="258445"/>
          </a:xfrm>
          <a:prstGeom prst="leftArrow">
            <a:avLst/>
          </a:prstGeom>
          <a:solidFill>
            <a:srgbClr val="006DD0">
              <a:alpha val="85000"/>
            </a:srgbClr>
          </a:solidFill>
          <a:ln>
            <a:solidFill>
              <a:srgbClr val="03159A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67350" y="280225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alibri"/>
              </a:rPr>
              <a:t>Prediction Time 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5819775" y="4804411"/>
            <a:ext cx="209544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+mn-ea"/>
              </a:rPr>
              <a:t>Prediction Window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Ideal Classifier</a:t>
            </a:r>
            <a:endParaRPr lang="en-US" sz="3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D17F35-ADAF-4738-BCAF-02C9F135329A}"/>
              </a:ext>
            </a:extLst>
          </p:cNvPr>
          <p:cNvSpPr txBox="1"/>
          <p:nvPr/>
        </p:nvSpPr>
        <p:spPr>
          <a:xfrm>
            <a:off x="376310" y="3718679"/>
            <a:ext cx="8391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Nearest-neighbor averaging can be used as before.</a:t>
            </a:r>
          </a:p>
          <a:p>
            <a:r>
              <a:rPr lang="en-US" dirty="0"/>
              <a:t>Also breaks down as dimension grows.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05BA6-0281-414B-95BB-117F51730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90" y="623126"/>
            <a:ext cx="6425420" cy="301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53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K-nearest neighbors in two dimensions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A455A-357C-445E-B92D-9A67ED8A852F}"/>
              </a:ext>
            </a:extLst>
          </p:cNvPr>
          <p:cNvSpPr txBox="1"/>
          <p:nvPr/>
        </p:nvSpPr>
        <p:spPr>
          <a:xfrm>
            <a:off x="304800" y="946367"/>
            <a:ext cx="83058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Idea: Use similar training points when making predictions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is/are the parameters?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 it parametric or non-parametric?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41F02-D12E-4FCF-A086-723E5DCF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115" y="1592698"/>
            <a:ext cx="5812972" cy="333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513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K-nearest neighbors in two dimensions</a:t>
            </a:r>
            <a:endParaRPr lang="en-US"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DE447-9190-422A-9A37-85A7E7FE8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657" y="2090056"/>
            <a:ext cx="3586085" cy="312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6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K-nearest neighbors in two dimensions</a:t>
            </a:r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1F1EE-E059-471D-A04C-F24C71B2F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844"/>
            <a:ext cx="9144000" cy="50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68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KNN: Training and Test Errors</a:t>
            </a:r>
            <a:endParaRPr lang="en-US"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62E60-4FFD-42D2-9BE6-6F7B73BE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55" y="896255"/>
            <a:ext cx="6897660" cy="528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11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/>
              <a:pPr/>
              <a:t>6</a:t>
            </a:fld>
            <a:endParaRPr lang="en-GB"/>
          </a:p>
        </p:txBody>
      </p:sp>
      <p:pic>
        <p:nvPicPr>
          <p:cNvPr id="25" name="Picture 2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l="9617" t="11708"/>
          <a:stretch/>
        </p:blipFill>
        <p:spPr>
          <a:xfrm>
            <a:off x="1197429" y="2692399"/>
            <a:ext cx="7553507" cy="2849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87190" y="3495676"/>
            <a:ext cx="647700" cy="7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02581" y="3495676"/>
            <a:ext cx="222885" cy="7207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2"/>
          <p:cNvSpPr/>
          <p:nvPr/>
        </p:nvSpPr>
        <p:spPr>
          <a:xfrm rot="13680000">
            <a:off x="3619500" y="4204336"/>
            <a:ext cx="436880" cy="546735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5"/>
          <p:cNvSpPr/>
          <p:nvPr/>
        </p:nvSpPr>
        <p:spPr>
          <a:xfrm rot="7620000">
            <a:off x="5614670" y="4210051"/>
            <a:ext cx="436880" cy="546735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/>
          <p:cNvSpPr txBox="1"/>
          <p:nvPr/>
        </p:nvSpPr>
        <p:spPr>
          <a:xfrm>
            <a:off x="2376805" y="459803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Observation Window</a:t>
            </a:r>
          </a:p>
        </p:txBody>
      </p:sp>
      <p:sp>
        <p:nvSpPr>
          <p:cNvPr id="9" name="Arrow: Left 7"/>
          <p:cNvSpPr/>
          <p:nvPr/>
        </p:nvSpPr>
        <p:spPr>
          <a:xfrm rot="19500000">
            <a:off x="5122546" y="3206751"/>
            <a:ext cx="545465" cy="258445"/>
          </a:xfrm>
          <a:prstGeom prst="lef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92775" y="281114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alibri"/>
              </a:rPr>
              <a:t>Prediction Time 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6045200" y="4813301"/>
            <a:ext cx="209544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+mn-ea"/>
              </a:rPr>
              <a:t>Prediction Window</a:t>
            </a:r>
            <a:endParaRPr lang="en-US"/>
          </a:p>
        </p:txBody>
      </p:sp>
      <p:sp>
        <p:nvSpPr>
          <p:cNvPr id="11" name="Arrow: Down 2"/>
          <p:cNvSpPr/>
          <p:nvPr/>
        </p:nvSpPr>
        <p:spPr>
          <a:xfrm rot="13680000">
            <a:off x="3619500" y="4204971"/>
            <a:ext cx="436880" cy="546735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5"/>
          <p:cNvSpPr/>
          <p:nvPr/>
        </p:nvSpPr>
        <p:spPr>
          <a:xfrm rot="7620000">
            <a:off x="5614670" y="4210686"/>
            <a:ext cx="436880" cy="546735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7"/>
          <p:cNvSpPr/>
          <p:nvPr/>
        </p:nvSpPr>
        <p:spPr>
          <a:xfrm rot="19500000">
            <a:off x="5122546" y="3207386"/>
            <a:ext cx="545465" cy="258445"/>
          </a:xfrm>
          <a:prstGeom prst="lef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2"/>
          <p:cNvSpPr/>
          <p:nvPr/>
        </p:nvSpPr>
        <p:spPr>
          <a:xfrm rot="13680000">
            <a:off x="3619500" y="4204971"/>
            <a:ext cx="436880" cy="546735"/>
          </a:xfrm>
          <a:prstGeom prst="downArrow">
            <a:avLst/>
          </a:prstGeom>
          <a:solidFill>
            <a:srgbClr val="007FE6">
              <a:alpha val="85000"/>
            </a:srgbClr>
          </a:solidFill>
          <a:ln>
            <a:solidFill>
              <a:srgbClr val="002060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5"/>
          <p:cNvSpPr/>
          <p:nvPr/>
        </p:nvSpPr>
        <p:spPr>
          <a:xfrm rot="7620000">
            <a:off x="5614670" y="4210686"/>
            <a:ext cx="436880" cy="546735"/>
          </a:xfrm>
          <a:prstGeom prst="downArrow">
            <a:avLst/>
          </a:prstGeom>
          <a:solidFill>
            <a:srgbClr val="007FE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 7"/>
          <p:cNvSpPr/>
          <p:nvPr/>
        </p:nvSpPr>
        <p:spPr>
          <a:xfrm rot="19500000">
            <a:off x="5122546" y="3207386"/>
            <a:ext cx="545465" cy="258445"/>
          </a:xfrm>
          <a:prstGeom prst="leftArrow">
            <a:avLst/>
          </a:prstGeom>
          <a:solidFill>
            <a:srgbClr val="007FE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/>
              <a:pPr/>
              <a:t>7</a:t>
            </a:fld>
            <a:endParaRPr lang="en-GB"/>
          </a:p>
        </p:txBody>
      </p:sp>
      <p:pic>
        <p:nvPicPr>
          <p:cNvPr id="25" name="Picture 2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l="9877" t="11258"/>
          <a:stretch/>
        </p:blipFill>
        <p:spPr>
          <a:xfrm>
            <a:off x="1219200" y="2677885"/>
            <a:ext cx="7531736" cy="28637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22140" y="3495676"/>
            <a:ext cx="647700" cy="7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37531" y="3495676"/>
            <a:ext cx="222885" cy="7207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2"/>
          <p:cNvSpPr/>
          <p:nvPr/>
        </p:nvSpPr>
        <p:spPr>
          <a:xfrm rot="13680000">
            <a:off x="3854450" y="4204336"/>
            <a:ext cx="436880" cy="546735"/>
          </a:xfrm>
          <a:prstGeom prst="downArrow">
            <a:avLst/>
          </a:prstGeom>
          <a:solidFill>
            <a:srgbClr val="0070C0"/>
          </a:solidFill>
          <a:ln>
            <a:solidFill>
              <a:srgbClr val="0415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5"/>
          <p:cNvSpPr/>
          <p:nvPr/>
        </p:nvSpPr>
        <p:spPr>
          <a:xfrm rot="7620000">
            <a:off x="5849620" y="4210051"/>
            <a:ext cx="436880" cy="546735"/>
          </a:xfrm>
          <a:prstGeom prst="downArrow">
            <a:avLst/>
          </a:prstGeom>
          <a:solidFill>
            <a:srgbClr val="0070C0"/>
          </a:solidFill>
          <a:ln>
            <a:solidFill>
              <a:srgbClr val="0415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/>
          <p:cNvSpPr txBox="1"/>
          <p:nvPr/>
        </p:nvSpPr>
        <p:spPr>
          <a:xfrm>
            <a:off x="2611755" y="459803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Observation Window</a:t>
            </a:r>
          </a:p>
        </p:txBody>
      </p:sp>
      <p:sp>
        <p:nvSpPr>
          <p:cNvPr id="9" name="Arrow: Left 7"/>
          <p:cNvSpPr/>
          <p:nvPr/>
        </p:nvSpPr>
        <p:spPr>
          <a:xfrm rot="19500000">
            <a:off x="5357496" y="3206751"/>
            <a:ext cx="545465" cy="258445"/>
          </a:xfrm>
          <a:prstGeom prst="leftArrow">
            <a:avLst/>
          </a:prstGeom>
          <a:solidFill>
            <a:srgbClr val="0070C0"/>
          </a:solidFill>
          <a:ln>
            <a:solidFill>
              <a:srgbClr val="0415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927725" y="281114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alibri"/>
              </a:rPr>
              <a:t>Prediction Time 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6280150" y="4813301"/>
            <a:ext cx="209544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+mn-ea"/>
              </a:rPr>
              <a:t>Prediction Window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9210644-A131-42FE-8D98-E2719C35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/>
              <a:pPr/>
              <a:t>8</a:t>
            </a:fld>
            <a:endParaRPr lang="en-GB"/>
          </a:p>
        </p:txBody>
      </p:sp>
      <p:pic>
        <p:nvPicPr>
          <p:cNvPr id="25" name="Picture 2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l="10225" t="11258"/>
          <a:stretch/>
        </p:blipFill>
        <p:spPr>
          <a:xfrm>
            <a:off x="1248229" y="2677885"/>
            <a:ext cx="7502707" cy="28637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65980" y="3495676"/>
            <a:ext cx="647700" cy="7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81371" y="3495676"/>
            <a:ext cx="222885" cy="7207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2"/>
          <p:cNvSpPr/>
          <p:nvPr/>
        </p:nvSpPr>
        <p:spPr>
          <a:xfrm rot="13680000">
            <a:off x="4098290" y="4204336"/>
            <a:ext cx="436880" cy="546735"/>
          </a:xfrm>
          <a:prstGeom prst="downArrow">
            <a:avLst/>
          </a:prstGeom>
          <a:solidFill>
            <a:srgbClr val="0073CB">
              <a:alpha val="8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5"/>
          <p:cNvSpPr/>
          <p:nvPr/>
        </p:nvSpPr>
        <p:spPr>
          <a:xfrm rot="7620000">
            <a:off x="6093460" y="4210051"/>
            <a:ext cx="436880" cy="546735"/>
          </a:xfrm>
          <a:prstGeom prst="downArrow">
            <a:avLst/>
          </a:prstGeom>
          <a:solidFill>
            <a:srgbClr val="0073CB">
              <a:alpha val="8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/>
          <p:cNvSpPr txBox="1"/>
          <p:nvPr/>
        </p:nvSpPr>
        <p:spPr>
          <a:xfrm>
            <a:off x="2855595" y="459803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Observation Window</a:t>
            </a:r>
          </a:p>
        </p:txBody>
      </p:sp>
      <p:sp>
        <p:nvSpPr>
          <p:cNvPr id="9" name="Arrow: Left 7"/>
          <p:cNvSpPr/>
          <p:nvPr/>
        </p:nvSpPr>
        <p:spPr>
          <a:xfrm rot="19500000">
            <a:off x="5601336" y="3206751"/>
            <a:ext cx="545465" cy="258445"/>
          </a:xfrm>
          <a:prstGeom prst="leftArrow">
            <a:avLst/>
          </a:prstGeom>
          <a:solidFill>
            <a:srgbClr val="0073CB">
              <a:alpha val="8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71565" y="281114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alibri"/>
              </a:rPr>
              <a:t>Prediction Time 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6523990" y="4813301"/>
            <a:ext cx="209544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+mn-ea"/>
              </a:rPr>
              <a:t>Prediction Window</a:t>
            </a:r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BDFF385-4F1B-4D5E-90CA-D4F4B0F9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/>
              <a:pPr/>
              <a:t>9</a:t>
            </a:fld>
            <a:endParaRPr lang="en-GB"/>
          </a:p>
        </p:txBody>
      </p:sp>
      <p:pic>
        <p:nvPicPr>
          <p:cNvPr id="25" name="Picture 2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l="9965" t="10808"/>
          <a:stretch/>
        </p:blipFill>
        <p:spPr>
          <a:xfrm>
            <a:off x="1226457" y="2663371"/>
            <a:ext cx="7524479" cy="28782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91405" y="3504566"/>
            <a:ext cx="647700" cy="7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06796" y="3504566"/>
            <a:ext cx="222885" cy="7207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2"/>
          <p:cNvSpPr/>
          <p:nvPr/>
        </p:nvSpPr>
        <p:spPr>
          <a:xfrm rot="13680000">
            <a:off x="4323715" y="4213226"/>
            <a:ext cx="436880" cy="546735"/>
          </a:xfrm>
          <a:prstGeom prst="downArrow">
            <a:avLst/>
          </a:prstGeom>
          <a:solidFill>
            <a:srgbClr val="0073CB">
              <a:alpha val="8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5"/>
          <p:cNvSpPr/>
          <p:nvPr/>
        </p:nvSpPr>
        <p:spPr>
          <a:xfrm rot="7620000">
            <a:off x="6318885" y="4218941"/>
            <a:ext cx="436880" cy="546735"/>
          </a:xfrm>
          <a:prstGeom prst="downArrow">
            <a:avLst/>
          </a:prstGeom>
          <a:solidFill>
            <a:srgbClr val="0073CB">
              <a:alpha val="8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/>
          <p:cNvSpPr txBox="1"/>
          <p:nvPr/>
        </p:nvSpPr>
        <p:spPr>
          <a:xfrm>
            <a:off x="3081020" y="460692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Observation Window</a:t>
            </a:r>
          </a:p>
        </p:txBody>
      </p:sp>
      <p:sp>
        <p:nvSpPr>
          <p:cNvPr id="9" name="Arrow: Left 7"/>
          <p:cNvSpPr/>
          <p:nvPr/>
        </p:nvSpPr>
        <p:spPr>
          <a:xfrm rot="19500000">
            <a:off x="5826761" y="3215641"/>
            <a:ext cx="545465" cy="258445"/>
          </a:xfrm>
          <a:prstGeom prst="leftArrow">
            <a:avLst/>
          </a:prstGeom>
          <a:solidFill>
            <a:srgbClr val="0073CB">
              <a:alpha val="8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96990" y="282003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alibri"/>
              </a:rPr>
              <a:t>Prediction Time 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6749415" y="4822191"/>
            <a:ext cx="209544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+mn-ea"/>
              </a:rPr>
              <a:t>Prediction Window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wer-Point-Wordmark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Power-Point-Wordmark (1)</Template>
  <TotalTime>19093</TotalTime>
  <Words>1579</Words>
  <Application>Microsoft Office PowerPoint</Application>
  <PresentationFormat>On-screen Show (4:3)</PresentationFormat>
  <Paragraphs>388</Paragraphs>
  <Slides>54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Gotham Book</vt:lpstr>
      <vt:lpstr>Gotham-Bold</vt:lpstr>
      <vt:lpstr>Arial</vt:lpstr>
      <vt:lpstr>Calibri</vt:lpstr>
      <vt:lpstr>Wingdings</vt:lpstr>
      <vt:lpstr>Power-Point-Wordmark (1)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Michigan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Patti Althoff</dc:creator>
  <cp:lastModifiedBy>Xie, Yuying</cp:lastModifiedBy>
  <cp:revision>185</cp:revision>
  <cp:lastPrinted>2010-09-08T13:46:11Z</cp:lastPrinted>
  <dcterms:created xsi:type="dcterms:W3CDTF">2015-02-19T18:04:32Z</dcterms:created>
  <dcterms:modified xsi:type="dcterms:W3CDTF">2021-09-13T05:03:09Z</dcterms:modified>
</cp:coreProperties>
</file>